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84" r:id="rId5"/>
    <p:sldId id="285" r:id="rId6"/>
    <p:sldId id="286" r:id="rId7"/>
    <p:sldId id="282" r:id="rId8"/>
    <p:sldId id="267" r:id="rId9"/>
    <p:sldId id="283" r:id="rId10"/>
    <p:sldId id="350" r:id="rId11"/>
    <p:sldId id="280" r:id="rId12"/>
    <p:sldId id="281" r:id="rId13"/>
    <p:sldId id="270" r:id="rId14"/>
    <p:sldId id="274" r:id="rId15"/>
    <p:sldId id="278" r:id="rId16"/>
    <p:sldId id="266" r:id="rId17"/>
    <p:sldId id="271" r:id="rId18"/>
    <p:sldId id="275" r:id="rId19"/>
    <p:sldId id="351" r:id="rId20"/>
    <p:sldId id="269" r:id="rId21"/>
    <p:sldId id="279" r:id="rId22"/>
    <p:sldId id="336" r:id="rId23"/>
    <p:sldId id="340" r:id="rId24"/>
    <p:sldId id="343" r:id="rId25"/>
    <p:sldId id="342" r:id="rId26"/>
    <p:sldId id="344" r:id="rId27"/>
    <p:sldId id="345" r:id="rId28"/>
    <p:sldId id="346" r:id="rId29"/>
    <p:sldId id="326" r:id="rId30"/>
    <p:sldId id="327" r:id="rId31"/>
    <p:sldId id="328" r:id="rId32"/>
    <p:sldId id="268" r:id="rId33"/>
    <p:sldId id="272" r:id="rId34"/>
    <p:sldId id="276" r:id="rId35"/>
    <p:sldId id="347" r:id="rId36"/>
    <p:sldId id="348" r:id="rId37"/>
    <p:sldId id="349" r:id="rId38"/>
    <p:sldId id="291" r:id="rId39"/>
    <p:sldId id="292" r:id="rId40"/>
    <p:sldId id="352" r:id="rId41"/>
    <p:sldId id="305" r:id="rId42"/>
    <p:sldId id="306" r:id="rId43"/>
    <p:sldId id="360" r:id="rId44"/>
    <p:sldId id="361" r:id="rId45"/>
    <p:sldId id="358" r:id="rId46"/>
    <p:sldId id="359" r:id="rId47"/>
    <p:sldId id="357" r:id="rId48"/>
    <p:sldId id="362" r:id="rId49"/>
    <p:sldId id="363" r:id="rId50"/>
    <p:sldId id="364" r:id="rId51"/>
    <p:sldId id="353" r:id="rId52"/>
    <p:sldId id="354" r:id="rId53"/>
  </p:sldIdLst>
  <p:sldSz cx="9906000" cy="6858000" type="A4"/>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092" userDrawn="1">
          <p15:clr>
            <a:srgbClr val="A4A3A4"/>
          </p15:clr>
        </p15:guide>
        <p15:guide id="3" pos="19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2E74B6"/>
    <a:srgbClr val="DAE3F3"/>
    <a:srgbClr val="FFF2CC"/>
    <a:srgbClr val="EAF2DB"/>
    <a:srgbClr val="DA0000"/>
    <a:srgbClr val="6CC067"/>
    <a:srgbClr val="002E62"/>
    <a:srgbClr val="FEF071"/>
    <a:srgbClr val="1CA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14" d="100"/>
          <a:sy n="114" d="100"/>
        </p:scale>
        <p:origin x="1232" y="176"/>
      </p:cViewPr>
      <p:guideLst>
        <p:guide orient="horz" pos="2092"/>
        <p:guide pos="19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DBB29B64-06D4-624F-8573-78CC37AD88CB}" type="datetimeFigureOut">
              <a:rPr lang="en-US" smtClean="0"/>
              <a:t>12/13/23</a:t>
            </a:fld>
            <a:endParaRPr lang="en-US"/>
          </a:p>
        </p:txBody>
      </p:sp>
      <p:sp>
        <p:nvSpPr>
          <p:cNvPr id="4" name="Slide Image Placeholder 3"/>
          <p:cNvSpPr>
            <a:spLocks noGrp="1" noRot="1" noChangeAspect="1"/>
          </p:cNvSpPr>
          <p:nvPr>
            <p:ph type="sldImg" idx="2"/>
          </p:nvPr>
        </p:nvSpPr>
        <p:spPr>
          <a:xfrm>
            <a:off x="976313" y="1241425"/>
            <a:ext cx="4841875"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94D8D563-6ECE-AF47-A9C9-C163589C20C8}" type="slidenum">
              <a:rPr lang="en-US" smtClean="0"/>
              <a:t>‹#›</a:t>
            </a:fld>
            <a:endParaRPr lang="en-US"/>
          </a:p>
        </p:txBody>
      </p:sp>
    </p:spTree>
    <p:extLst>
      <p:ext uri="{BB962C8B-B14F-4D97-AF65-F5344CB8AC3E}">
        <p14:creationId xmlns:p14="http://schemas.microsoft.com/office/powerpoint/2010/main" val="122472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261FA-20C7-4174-B595-4A54F784FC2B}" type="slidenum">
              <a:rPr lang="en-GB" smtClean="0"/>
              <a:t>1</a:t>
            </a:fld>
            <a:endParaRPr lang="en-GB"/>
          </a:p>
        </p:txBody>
      </p:sp>
    </p:spTree>
    <p:extLst>
      <p:ext uri="{BB962C8B-B14F-4D97-AF65-F5344CB8AC3E}">
        <p14:creationId xmlns:p14="http://schemas.microsoft.com/office/powerpoint/2010/main" val="75551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3DB05B-6663-43E5-9CC5-3D4CCC0EB09F}"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107156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DB05B-6663-43E5-9CC5-3D4CCC0EB09F}"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218380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DB05B-6663-43E5-9CC5-3D4CCC0EB09F}"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321227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3DB05B-6663-43E5-9CC5-3D4CCC0EB09F}"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29469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3DB05B-6663-43E5-9CC5-3D4CCC0EB09F}"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26822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3DB05B-6663-43E5-9CC5-3D4CCC0EB09F}" type="datetimeFigureOut">
              <a:rPr lang="en-GB" smtClean="0"/>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364024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3DB05B-6663-43E5-9CC5-3D4CCC0EB09F}" type="datetimeFigureOut">
              <a:rPr lang="en-GB" smtClean="0"/>
              <a:t>13/12/2023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88017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3DB05B-6663-43E5-9CC5-3D4CCC0EB09F}" type="datetimeFigureOut">
              <a:rPr lang="en-GB" smtClean="0"/>
              <a:t>13/12/2023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127346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DB05B-6663-43E5-9CC5-3D4CCC0EB09F}" type="datetimeFigureOut">
              <a:rPr lang="en-GB" smtClean="0"/>
              <a:t>13/12/2023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170907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3DB05B-6663-43E5-9CC5-3D4CCC0EB09F}" type="datetimeFigureOut">
              <a:rPr lang="en-GB" smtClean="0"/>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198067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3DB05B-6663-43E5-9CC5-3D4CCC0EB09F}" type="datetimeFigureOut">
              <a:rPr lang="en-GB" smtClean="0"/>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748D8-3D10-45F5-9EF4-A27C30A46595}" type="slidenum">
              <a:rPr lang="en-GB" smtClean="0"/>
              <a:t>‹#›</a:t>
            </a:fld>
            <a:endParaRPr lang="en-GB"/>
          </a:p>
        </p:txBody>
      </p:sp>
    </p:spTree>
    <p:extLst>
      <p:ext uri="{BB962C8B-B14F-4D97-AF65-F5344CB8AC3E}">
        <p14:creationId xmlns:p14="http://schemas.microsoft.com/office/powerpoint/2010/main" val="310035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DB05B-6663-43E5-9CC5-3D4CCC0EB09F}" type="datetimeFigureOut">
              <a:rPr lang="en-GB" smtClean="0"/>
              <a:t>13/12/2023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748D8-3D10-45F5-9EF4-A27C30A46595}" type="slidenum">
              <a:rPr lang="en-GB" smtClean="0"/>
              <a:t>‹#›</a:t>
            </a:fld>
            <a:endParaRPr lang="en-GB"/>
          </a:p>
        </p:txBody>
      </p:sp>
    </p:spTree>
    <p:extLst>
      <p:ext uri="{BB962C8B-B14F-4D97-AF65-F5344CB8AC3E}">
        <p14:creationId xmlns:p14="http://schemas.microsoft.com/office/powerpoint/2010/main" val="3430253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png"/><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7.jpe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3.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png"/><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3.pn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png"/><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3.png"/><Relationship Id="rId9" Type="http://schemas.openxmlformats.org/officeDocument/2006/relationships/image" Target="NUL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11.png"/><Relationship Id="rId3" Type="http://schemas.openxmlformats.org/officeDocument/2006/relationships/image" Target="../media/image2.png"/><Relationship Id="rId7" Type="http://schemas.openxmlformats.org/officeDocument/2006/relationships/image" Target="../media/image51.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81.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 Id="rId1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29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0.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png"/><Relationship Id="rId5" Type="http://schemas.openxmlformats.org/officeDocument/2006/relationships/image" Target="../media/image36.png"/><Relationship Id="rId10" Type="http://schemas.openxmlformats.org/officeDocument/2006/relationships/image" Target="../media/image2.png"/><Relationship Id="rId4" Type="http://schemas.openxmlformats.org/officeDocument/2006/relationships/image" Target="../media/image35.png"/><Relationship Id="rId9"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36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0.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130.png"/><Relationship Id="rId18" Type="http://schemas.openxmlformats.org/officeDocument/2006/relationships/image" Target="../media/image180.png"/><Relationship Id="rId3" Type="http://schemas.openxmlformats.org/officeDocument/2006/relationships/image" Target="../media/image2.png"/><Relationship Id="rId7" Type="http://schemas.openxmlformats.org/officeDocument/2006/relationships/image" Target="../media/image70.png"/><Relationship Id="rId12" Type="http://schemas.openxmlformats.org/officeDocument/2006/relationships/image" Target="../media/image120.png"/><Relationship Id="rId17" Type="http://schemas.openxmlformats.org/officeDocument/2006/relationships/image" Target="../media/image170.png"/><Relationship Id="rId2" Type="http://schemas.openxmlformats.org/officeDocument/2006/relationships/image" Target="../media/image1.png"/><Relationship Id="rId16" Type="http://schemas.openxmlformats.org/officeDocument/2006/relationships/image" Target="../media/image160.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10.png"/><Relationship Id="rId5" Type="http://schemas.openxmlformats.org/officeDocument/2006/relationships/image" Target="../media/image50.png"/><Relationship Id="rId15" Type="http://schemas.openxmlformats.org/officeDocument/2006/relationships/image" Target="../media/image150.png"/><Relationship Id="rId10" Type="http://schemas.openxmlformats.org/officeDocument/2006/relationships/image" Target="../media/image100.png"/><Relationship Id="rId19" Type="http://schemas.openxmlformats.org/officeDocument/2006/relationships/image" Target="../media/image190.png"/><Relationship Id="rId4" Type="http://schemas.openxmlformats.org/officeDocument/2006/relationships/image" Target="../media/image43.png"/><Relationship Id="rId9" Type="http://schemas.openxmlformats.org/officeDocument/2006/relationships/image" Target="../media/image90.png"/><Relationship Id="rId14" Type="http://schemas.openxmlformats.org/officeDocument/2006/relationships/image" Target="../media/image14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300.png"/><Relationship Id="rId3" Type="http://schemas.openxmlformats.org/officeDocument/2006/relationships/image" Target="../media/image2.png"/><Relationship Id="rId7" Type="http://schemas.openxmlformats.org/officeDocument/2006/relationships/image" Target="../media/image240.png"/><Relationship Id="rId12" Type="http://schemas.openxmlformats.org/officeDocument/2006/relationships/image" Target="../media/image29.png"/><Relationship Id="rId17" Type="http://schemas.openxmlformats.org/officeDocument/2006/relationships/image" Target="../media/image3.png"/><Relationship Id="rId2" Type="http://schemas.openxmlformats.org/officeDocument/2006/relationships/image" Target="../media/image1.png"/><Relationship Id="rId16"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230.png"/><Relationship Id="rId11" Type="http://schemas.openxmlformats.org/officeDocument/2006/relationships/image" Target="../media/image280.png"/><Relationship Id="rId5" Type="http://schemas.openxmlformats.org/officeDocument/2006/relationships/image" Target="../media/image220.png"/><Relationship Id="rId15" Type="http://schemas.openxmlformats.org/officeDocument/2006/relationships/image" Target="../media/image320.png"/><Relationship Id="rId10" Type="http://schemas.openxmlformats.org/officeDocument/2006/relationships/image" Target="../media/image270.png"/><Relationship Id="rId4" Type="http://schemas.openxmlformats.org/officeDocument/2006/relationships/image" Target="../media/image210.png"/><Relationship Id="rId9" Type="http://schemas.openxmlformats.org/officeDocument/2006/relationships/image" Target="../media/image260.png"/><Relationship Id="rId14" Type="http://schemas.openxmlformats.org/officeDocument/2006/relationships/image" Target="../media/image3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381.png"/><Relationship Id="rId3" Type="http://schemas.openxmlformats.org/officeDocument/2006/relationships/image" Target="../media/image2.png"/><Relationship Id="rId7" Type="http://schemas.openxmlformats.org/officeDocument/2006/relationships/image" Target="../media/image37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1.png"/><Relationship Id="rId11" Type="http://schemas.openxmlformats.org/officeDocument/2006/relationships/image" Target="../media/image410.png"/><Relationship Id="rId5" Type="http://schemas.openxmlformats.org/officeDocument/2006/relationships/image" Target="../media/image350.png"/><Relationship Id="rId10" Type="http://schemas.openxmlformats.org/officeDocument/2006/relationships/image" Target="../media/image400.png"/><Relationship Id="rId4" Type="http://schemas.openxmlformats.org/officeDocument/2006/relationships/image" Target="../media/image3.png"/><Relationship Id="rId9" Type="http://schemas.openxmlformats.org/officeDocument/2006/relationships/image" Target="../media/image390.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688443"/>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1</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EEECCAB-0F0C-36A2-2C02-2E25846AD48A}"/>
                  </a:ext>
                </a:extLst>
              </p:cNvPr>
              <p:cNvSpPr txBox="1"/>
              <p:nvPr/>
            </p:nvSpPr>
            <p:spPr>
              <a:xfrm>
                <a:off x="178997" y="734502"/>
                <a:ext cx="6264935" cy="2055563"/>
              </a:xfrm>
              <a:prstGeom prst="rect">
                <a:avLst/>
              </a:prstGeom>
              <a:noFill/>
            </p:spPr>
            <p:txBody>
              <a:bodyPr wrap="square" rtlCol="0">
                <a:spAutoFit/>
              </a:bodyPr>
              <a:lstStyle/>
              <a:p>
                <a:pPr>
                  <a:lnSpc>
                    <a:spcPct val="150000"/>
                  </a:lnSpc>
                </a:pPr>
                <a:r>
                  <a:rPr lang="en-GB" dirty="0"/>
                  <a:t>Elves need pieces of ribbon that are 1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4</m:t>
                        </m:r>
                      </m:den>
                    </m:f>
                    <m:r>
                      <a:rPr lang="en-GB" i="1">
                        <a:latin typeface="Cambria Math" panose="02040503050406030204" pitchFamily="18" charset="0"/>
                      </a:rPr>
                      <m:t> </m:t>
                    </m:r>
                  </m:oMath>
                </a14:m>
                <a:r>
                  <a:rPr lang="en-GB" dirty="0"/>
                  <a:t>m long to wrap presents. A reel has a length of ribbon that is 6 m long.</a:t>
                </a:r>
              </a:p>
              <a:p>
                <a:pPr>
                  <a:lnSpc>
                    <a:spcPct val="150000"/>
                  </a:lnSpc>
                </a:pPr>
                <a:r>
                  <a:rPr lang="en-GB" dirty="0"/>
                  <a:t>How many 1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4</m:t>
                        </m:r>
                      </m:den>
                    </m:f>
                    <m:r>
                      <a:rPr lang="en-GB" i="1">
                        <a:latin typeface="Cambria Math" panose="02040503050406030204" pitchFamily="18" charset="0"/>
                      </a:rPr>
                      <m:t> </m:t>
                    </m:r>
                  </m:oMath>
                </a14:m>
                <a:r>
                  <a:rPr lang="en-GB" dirty="0"/>
                  <a:t>m pieces of ribbon can be cut from a reel?</a:t>
                </a:r>
              </a:p>
              <a:p>
                <a:pPr>
                  <a:lnSpc>
                    <a:spcPct val="150000"/>
                  </a:lnSpc>
                </a:pPr>
                <a:endParaRPr lang="en-GB" dirty="0"/>
              </a:p>
            </p:txBody>
          </p:sp>
        </mc:Choice>
        <mc:Fallback xmlns="">
          <p:sp>
            <p:nvSpPr>
              <p:cNvPr id="2" name="TextBox 1">
                <a:extLst>
                  <a:ext uri="{FF2B5EF4-FFF2-40B4-BE49-F238E27FC236}">
                    <a16:creationId xmlns:a16="http://schemas.microsoft.com/office/drawing/2014/main" id="{7EEECCAB-0F0C-36A2-2C02-2E25846AD48A}"/>
                  </a:ext>
                </a:extLst>
              </p:cNvPr>
              <p:cNvSpPr txBox="1">
                <a:spLocks noRot="1" noChangeAspect="1" noMove="1" noResize="1" noEditPoints="1" noAdjustHandles="1" noChangeArrowheads="1" noChangeShapeType="1" noTextEdit="1"/>
              </p:cNvSpPr>
              <p:nvPr/>
            </p:nvSpPr>
            <p:spPr>
              <a:xfrm>
                <a:off x="178997" y="734502"/>
                <a:ext cx="6264935" cy="2055563"/>
              </a:xfrm>
              <a:prstGeom prst="rect">
                <a:avLst/>
              </a:prstGeom>
              <a:blipFill>
                <a:blip r:embed="rId6"/>
                <a:stretch>
                  <a:fillRect l="-778" r="-389"/>
                </a:stretch>
              </a:blipFill>
            </p:spPr>
            <p:txBody>
              <a:bodyPr/>
              <a:lstStyle/>
              <a:p>
                <a:r>
                  <a:rPr lang="en-GB">
                    <a:noFill/>
                  </a:rPr>
                  <a:t> </a:t>
                </a:r>
              </a:p>
            </p:txBody>
          </p:sp>
        </mc:Fallback>
      </mc:AlternateContent>
    </p:spTree>
    <p:extLst>
      <p:ext uri="{BB962C8B-B14F-4D97-AF65-F5344CB8AC3E}">
        <p14:creationId xmlns:p14="http://schemas.microsoft.com/office/powerpoint/2010/main" val="194315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3142527"/>
            <a:ext cx="9433795" cy="344986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fontAlgn="t" latinLnBrk="0" hangingPunct="1">
              <a:spcBef>
                <a:spcPts val="0"/>
              </a:spcBef>
              <a:spcAft>
                <a:spcPts val="0"/>
              </a:spcAft>
            </a:pPr>
            <a:endParaRPr lang="en-GB" sz="1800" b="0" i="0" u="none" strike="noStrike">
              <a:effectLst/>
              <a:latin typeface="Arial" panose="020B0604020202020204" pitchFamily="34"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4</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AA22914-8275-184C-B81D-0C4B680D838C}"/>
                  </a:ext>
                </a:extLst>
              </p:cNvPr>
              <p:cNvSpPr txBox="1"/>
              <p:nvPr/>
            </p:nvSpPr>
            <p:spPr>
              <a:xfrm>
                <a:off x="178997" y="742932"/>
                <a:ext cx="8135067" cy="2310056"/>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338 people take part in a Christmas raffle.</a:t>
                </a:r>
              </a:p>
              <a:p>
                <a:pPr>
                  <a:lnSpc>
                    <a:spcPct val="107000"/>
                  </a:lnSpc>
                  <a:spcAft>
                    <a:spcPts val="800"/>
                  </a:spcAft>
                </a:pPr>
                <a14:m>
                  <m:oMath xmlns:m="http://schemas.openxmlformats.org/officeDocument/2006/math">
                    <m:f>
                      <m:fPr>
                        <m:ctrlPr>
                          <a:rPr lang="en-GB" sz="1800" i="1" kern="100" smtClean="0">
                            <a:effectLst/>
                            <a:latin typeface="Cambria Math" panose="02040503050406030204" pitchFamily="18" charset="0"/>
                            <a:cs typeface="Times New Roman" panose="02020603050405020304" pitchFamily="18" charset="0"/>
                          </a:rPr>
                        </m:ctrlPr>
                      </m:fPr>
                      <m:num>
                        <m:r>
                          <m:rPr>
                            <m:nor/>
                          </m:rPr>
                          <a:rPr lang="en-GB" sz="1800" b="0" i="0" kern="100" smtClean="0">
                            <a:effectLst/>
                            <a:latin typeface="Calibri" panose="020F0502020204030204" pitchFamily="34" charset="0"/>
                            <a:cs typeface="Calibri" panose="020F0502020204030204" pitchFamily="34" charset="0"/>
                          </a:rPr>
                          <m:t>2</m:t>
                        </m:r>
                      </m:num>
                      <m:den>
                        <m:r>
                          <m:rPr>
                            <m:nor/>
                          </m:rPr>
                          <a:rPr lang="en-GB" sz="1800" b="0" i="0" kern="100" smtClean="0">
                            <a:effectLst/>
                            <a:latin typeface="Calibri" panose="020F0502020204030204" pitchFamily="34" charset="0"/>
                            <a:cs typeface="Calibri" panose="020F0502020204030204" pitchFamily="34" charset="0"/>
                          </a:rPr>
                          <m:t>3</m:t>
                        </m:r>
                      </m:den>
                    </m:f>
                  </m:oMath>
                </a14:m>
                <a:r>
                  <a:rPr lang="en-GB" sz="1800" kern="100" dirty="0">
                    <a:effectLst/>
                    <a:latin typeface="Calibri" panose="020F0502020204030204" pitchFamily="34" charset="0"/>
                    <a:ea typeface="Calibri" panose="020F0502020204030204" pitchFamily="34" charset="0"/>
                    <a:cs typeface="Calibri" panose="020F0502020204030204" pitchFamily="34"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of the adults win a prize.</a:t>
                </a:r>
              </a:p>
              <a:p>
                <a:pPr>
                  <a:lnSpc>
                    <a:spcPct val="107000"/>
                  </a:lnSpc>
                  <a:spcAft>
                    <a:spcPts val="800"/>
                  </a:spcAft>
                </a:pPr>
                <a14:m>
                  <m:oMath xmlns:m="http://schemas.openxmlformats.org/officeDocument/2006/math">
                    <m:f>
                      <m:fPr>
                        <m:ctrlPr>
                          <a:rPr lang="en-GB" sz="1800" i="1" kern="100" smtClean="0">
                            <a:effectLst/>
                            <a:latin typeface="Cambria Math" panose="02040503050406030204" pitchFamily="18" charset="0"/>
                            <a:cs typeface="Times New Roman" panose="02020603050405020304" pitchFamily="18" charset="0"/>
                          </a:rPr>
                        </m:ctrlPr>
                      </m:fPr>
                      <m:num>
                        <m:r>
                          <m:rPr>
                            <m:nor/>
                          </m:rPr>
                          <a:rPr lang="en-GB" sz="1800" b="0" i="0" kern="100" smtClean="0">
                            <a:effectLst/>
                            <a:cs typeface="Times New Roman" panose="02020603050405020304" pitchFamily="18" charset="0"/>
                          </a:rPr>
                          <m:t>1</m:t>
                        </m:r>
                      </m:num>
                      <m:den>
                        <m:r>
                          <m:rPr>
                            <m:nor/>
                          </m:rPr>
                          <a:rPr lang="en-GB" sz="1800" b="0" i="0" kern="100" smtClean="0">
                            <a:effectLst/>
                            <a:cs typeface="Calibri" panose="020F0502020204030204" pitchFamily="34" charset="0"/>
                          </a:rPr>
                          <m:t>5</m:t>
                        </m:r>
                      </m:den>
                    </m:f>
                  </m:oMath>
                </a14:m>
                <a:r>
                  <a:rPr lang="en-GB" sz="1800" kern="100" dirty="0">
                    <a:effectLst/>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of the children win a prize.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same number of prizes </a:t>
                </a:r>
                <a:r>
                  <a:rPr lang="en-GB" kern="100" dirty="0">
                    <a:latin typeface="Calibri" panose="020F0502020204030204" pitchFamily="34" charset="0"/>
                    <a:ea typeface="Calibri" panose="020F0502020204030204" pitchFamily="34" charset="0"/>
                    <a:cs typeface="Times New Roman" panose="02020603050405020304" pitchFamily="18" charset="0"/>
                  </a:rPr>
                  <a:t>are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won by the adults and children.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 many children win a prize?</a:t>
                </a:r>
              </a:p>
            </p:txBody>
          </p:sp>
        </mc:Choice>
        <mc:Fallback xmlns="">
          <p:sp>
            <p:nvSpPr>
              <p:cNvPr id="2" name="TextBox 1">
                <a:extLst>
                  <a:ext uri="{FF2B5EF4-FFF2-40B4-BE49-F238E27FC236}">
                    <a16:creationId xmlns:a16="http://schemas.microsoft.com/office/drawing/2014/main" id="{3AA22914-8275-184C-B81D-0C4B680D838C}"/>
                  </a:ext>
                </a:extLst>
              </p:cNvPr>
              <p:cNvSpPr txBox="1">
                <a:spLocks noRot="1" noChangeAspect="1" noMove="1" noResize="1" noEditPoints="1" noAdjustHandles="1" noChangeArrowheads="1" noChangeShapeType="1" noTextEdit="1"/>
              </p:cNvSpPr>
              <p:nvPr/>
            </p:nvSpPr>
            <p:spPr>
              <a:xfrm>
                <a:off x="178997" y="742932"/>
                <a:ext cx="8135067" cy="2310056"/>
              </a:xfrm>
              <a:prstGeom prst="rect">
                <a:avLst/>
              </a:prstGeom>
              <a:blipFill>
                <a:blip r:embed="rId5"/>
                <a:stretch>
                  <a:fillRect l="-599" t="-1319" b="-3166"/>
                </a:stretch>
              </a:blipFill>
            </p:spPr>
            <p:txBody>
              <a:bodyPr/>
              <a:lstStyle/>
              <a:p>
                <a:r>
                  <a:rPr lang="en-GB">
                    <a:noFill/>
                  </a:rPr>
                  <a:t> </a:t>
                </a:r>
              </a:p>
            </p:txBody>
          </p:sp>
        </mc:Fallback>
      </mc:AlternateContent>
    </p:spTree>
    <p:extLst>
      <p:ext uri="{BB962C8B-B14F-4D97-AF65-F5344CB8AC3E}">
        <p14:creationId xmlns:p14="http://schemas.microsoft.com/office/powerpoint/2010/main" val="342055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3269847"/>
            <a:ext cx="9433795" cy="332254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fontAlgn="t" latinLnBrk="0" hangingPunct="1">
              <a:spcBef>
                <a:spcPts val="0"/>
              </a:spcBef>
              <a:spcAft>
                <a:spcPts val="0"/>
              </a:spcAft>
            </a:pPr>
            <a:endParaRPr lang="en-GB" sz="1800" b="0" i="0" u="none" strike="noStrike">
              <a:effectLst/>
              <a:latin typeface="Arial" panose="020B0604020202020204" pitchFamily="34"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4</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graphicFrame>
        <p:nvGraphicFramePr>
          <p:cNvPr id="6" name="Table 5">
            <a:extLst>
              <a:ext uri="{FF2B5EF4-FFF2-40B4-BE49-F238E27FC236}">
                <a16:creationId xmlns:a16="http://schemas.microsoft.com/office/drawing/2014/main" id="{1D5C4EC0-FF3F-7D85-6C7C-274EC5669393}"/>
              </a:ext>
            </a:extLst>
          </p:cNvPr>
          <p:cNvGraphicFramePr>
            <a:graphicFrameLocks noGrp="1"/>
          </p:cNvGraphicFramePr>
          <p:nvPr/>
        </p:nvGraphicFramePr>
        <p:xfrm>
          <a:off x="1558496" y="4342524"/>
          <a:ext cx="1232429" cy="511325"/>
        </p:xfrm>
        <a:graphic>
          <a:graphicData uri="http://schemas.openxmlformats.org/drawingml/2006/table">
            <a:tbl>
              <a:tblPr firstRow="1" bandRow="1">
                <a:tableStyleId>{5C22544A-7EE6-4342-B048-85BDC9FD1C3A}</a:tableStyleId>
              </a:tblPr>
              <a:tblGrid>
                <a:gridCol w="1232429">
                  <a:extLst>
                    <a:ext uri="{9D8B030D-6E8A-4147-A177-3AD203B41FA5}">
                      <a16:colId xmlns:a16="http://schemas.microsoft.com/office/drawing/2014/main" val="1438235916"/>
                    </a:ext>
                  </a:extLst>
                </a:gridCol>
              </a:tblGrid>
              <a:tr h="51132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73644381"/>
                  </a:ext>
                </a:extLst>
              </a:tr>
            </a:tbl>
          </a:graphicData>
        </a:graphic>
      </p:graphicFrame>
      <p:graphicFrame>
        <p:nvGraphicFramePr>
          <p:cNvPr id="9" name="Table 8">
            <a:extLst>
              <a:ext uri="{FF2B5EF4-FFF2-40B4-BE49-F238E27FC236}">
                <a16:creationId xmlns:a16="http://schemas.microsoft.com/office/drawing/2014/main" id="{568B16A5-6471-7A03-0DDE-AD4A82086CC5}"/>
              </a:ext>
            </a:extLst>
          </p:cNvPr>
          <p:cNvGraphicFramePr>
            <a:graphicFrameLocks noGrp="1"/>
          </p:cNvGraphicFramePr>
          <p:nvPr/>
        </p:nvGraphicFramePr>
        <p:xfrm>
          <a:off x="1558496" y="3641801"/>
          <a:ext cx="1232430" cy="511325"/>
        </p:xfrm>
        <a:graphic>
          <a:graphicData uri="http://schemas.openxmlformats.org/drawingml/2006/table">
            <a:tbl>
              <a:tblPr firstRow="1" bandRow="1">
                <a:tableStyleId>{5C22544A-7EE6-4342-B048-85BDC9FD1C3A}</a:tableStyleId>
              </a:tblPr>
              <a:tblGrid>
                <a:gridCol w="616215">
                  <a:extLst>
                    <a:ext uri="{9D8B030D-6E8A-4147-A177-3AD203B41FA5}">
                      <a16:colId xmlns:a16="http://schemas.microsoft.com/office/drawing/2014/main" val="1438235916"/>
                    </a:ext>
                  </a:extLst>
                </a:gridCol>
                <a:gridCol w="616215">
                  <a:extLst>
                    <a:ext uri="{9D8B030D-6E8A-4147-A177-3AD203B41FA5}">
                      <a16:colId xmlns:a16="http://schemas.microsoft.com/office/drawing/2014/main" val="1595588516"/>
                    </a:ext>
                  </a:extLst>
                </a:gridCol>
              </a:tblGrid>
              <a:tr h="51132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73644381"/>
                  </a:ext>
                </a:extLst>
              </a:tr>
            </a:tbl>
          </a:graphicData>
        </a:graphic>
      </p:graphicFrame>
      <p:graphicFrame>
        <p:nvGraphicFramePr>
          <p:cNvPr id="10" name="Table 9">
            <a:extLst>
              <a:ext uri="{FF2B5EF4-FFF2-40B4-BE49-F238E27FC236}">
                <a16:creationId xmlns:a16="http://schemas.microsoft.com/office/drawing/2014/main" id="{6AF02C26-7D61-E33F-3A07-CA4AACA286CC}"/>
              </a:ext>
            </a:extLst>
          </p:cNvPr>
          <p:cNvGraphicFramePr>
            <a:graphicFrameLocks noGrp="1"/>
          </p:cNvGraphicFramePr>
          <p:nvPr/>
        </p:nvGraphicFramePr>
        <p:xfrm>
          <a:off x="2787291" y="3641801"/>
          <a:ext cx="616215" cy="511325"/>
        </p:xfrm>
        <a:graphic>
          <a:graphicData uri="http://schemas.openxmlformats.org/drawingml/2006/table">
            <a:tbl>
              <a:tblPr firstRow="1" bandRow="1">
                <a:tableStyleId>{5C22544A-7EE6-4342-B048-85BDC9FD1C3A}</a:tableStyleId>
              </a:tblPr>
              <a:tblGrid>
                <a:gridCol w="616215">
                  <a:extLst>
                    <a:ext uri="{9D8B030D-6E8A-4147-A177-3AD203B41FA5}">
                      <a16:colId xmlns:a16="http://schemas.microsoft.com/office/drawing/2014/main" val="2104834780"/>
                    </a:ext>
                  </a:extLst>
                </a:gridCol>
              </a:tblGrid>
              <a:tr h="511325">
                <a:tc>
                  <a:txBody>
                    <a:bodyPr/>
                    <a:lstStyle/>
                    <a:p>
                      <a:endParaRPr lang="en-GB" dirty="0"/>
                    </a:p>
                  </a:txBody>
                  <a:tcPr>
                    <a:lnL w="19050" cap="flat" cmpd="sng" algn="ctr">
                      <a:solidFill>
                        <a:srgbClr val="000000">
                          <a:alpha val="50196"/>
                        </a:srgbClr>
                      </a:solidFill>
                      <a:prstDash val="solid"/>
                      <a:round/>
                      <a:headEnd type="none" w="med" len="med"/>
                      <a:tailEnd type="none" w="med" len="med"/>
                    </a:lnL>
                    <a:lnR w="19050" cap="flat" cmpd="sng" algn="ctr">
                      <a:solidFill>
                        <a:srgbClr val="000000">
                          <a:alpha val="50196"/>
                        </a:srgbClr>
                      </a:solidFill>
                      <a:prstDash val="solid"/>
                      <a:round/>
                      <a:headEnd type="none" w="med" len="med"/>
                      <a:tailEnd type="none" w="med" len="med"/>
                    </a:lnR>
                    <a:lnT w="19050" cap="flat" cmpd="sng" algn="ctr">
                      <a:solidFill>
                        <a:srgbClr val="000000">
                          <a:alpha val="50196"/>
                        </a:srgbClr>
                      </a:solidFill>
                      <a:prstDash val="solid"/>
                      <a:round/>
                      <a:headEnd type="none" w="med" len="med"/>
                      <a:tailEnd type="none" w="med" len="med"/>
                    </a:lnT>
                    <a:lnB w="19050" cap="flat" cmpd="sng" algn="ctr">
                      <a:solidFill>
                        <a:srgbClr val="000000">
                          <a:alpha val="50196"/>
                        </a:srgbClr>
                      </a:solidFill>
                      <a:prstDash val="solid"/>
                      <a:round/>
                      <a:headEnd type="none" w="med" len="med"/>
                      <a:tailEnd type="none" w="med" len="med"/>
                    </a:lnB>
                    <a:solidFill>
                      <a:srgbClr val="FFF2CC">
                        <a:alpha val="41961"/>
                      </a:srgbClr>
                    </a:solidFill>
                  </a:tcPr>
                </a:tc>
                <a:extLst>
                  <a:ext uri="{0D108BD9-81ED-4DB2-BD59-A6C34878D82A}">
                    <a16:rowId xmlns:a16="http://schemas.microsoft.com/office/drawing/2014/main" val="827885549"/>
                  </a:ext>
                </a:extLst>
              </a:tr>
            </a:tbl>
          </a:graphicData>
        </a:graphic>
      </p:graphicFrame>
      <p:graphicFrame>
        <p:nvGraphicFramePr>
          <p:cNvPr id="11" name="Table 10">
            <a:extLst>
              <a:ext uri="{FF2B5EF4-FFF2-40B4-BE49-F238E27FC236}">
                <a16:creationId xmlns:a16="http://schemas.microsoft.com/office/drawing/2014/main" id="{B9727EA6-C99E-7105-996C-1973962F5979}"/>
              </a:ext>
            </a:extLst>
          </p:cNvPr>
          <p:cNvGraphicFramePr>
            <a:graphicFrameLocks noGrp="1"/>
          </p:cNvGraphicFramePr>
          <p:nvPr/>
        </p:nvGraphicFramePr>
        <p:xfrm>
          <a:off x="2792803" y="4342524"/>
          <a:ext cx="4929715" cy="511325"/>
        </p:xfrm>
        <a:graphic>
          <a:graphicData uri="http://schemas.openxmlformats.org/drawingml/2006/table">
            <a:tbl>
              <a:tblPr firstRow="1" bandRow="1">
                <a:tableStyleId>{5C22544A-7EE6-4342-B048-85BDC9FD1C3A}</a:tableStyleId>
              </a:tblPr>
              <a:tblGrid>
                <a:gridCol w="1232429">
                  <a:extLst>
                    <a:ext uri="{9D8B030D-6E8A-4147-A177-3AD203B41FA5}">
                      <a16:colId xmlns:a16="http://schemas.microsoft.com/office/drawing/2014/main" val="1945619628"/>
                    </a:ext>
                  </a:extLst>
                </a:gridCol>
                <a:gridCol w="1232428">
                  <a:extLst>
                    <a:ext uri="{9D8B030D-6E8A-4147-A177-3AD203B41FA5}">
                      <a16:colId xmlns:a16="http://schemas.microsoft.com/office/drawing/2014/main" val="1213416449"/>
                    </a:ext>
                  </a:extLst>
                </a:gridCol>
                <a:gridCol w="1232429">
                  <a:extLst>
                    <a:ext uri="{9D8B030D-6E8A-4147-A177-3AD203B41FA5}">
                      <a16:colId xmlns:a16="http://schemas.microsoft.com/office/drawing/2014/main" val="3034765547"/>
                    </a:ext>
                  </a:extLst>
                </a:gridCol>
                <a:gridCol w="1232429">
                  <a:extLst>
                    <a:ext uri="{9D8B030D-6E8A-4147-A177-3AD203B41FA5}">
                      <a16:colId xmlns:a16="http://schemas.microsoft.com/office/drawing/2014/main" val="3018191063"/>
                    </a:ext>
                  </a:extLst>
                </a:gridCol>
              </a:tblGrid>
              <a:tr h="511325">
                <a:tc>
                  <a:txBody>
                    <a:bodyPr/>
                    <a:lstStyle/>
                    <a:p>
                      <a:endParaRPr lang="en-GB" dirty="0"/>
                    </a:p>
                  </a:txBody>
                  <a:tcPr>
                    <a:lnL w="19050" cap="flat" cmpd="sng" algn="ctr">
                      <a:solidFill>
                        <a:srgbClr val="000000">
                          <a:alpha val="50196"/>
                        </a:srgbClr>
                      </a:solidFill>
                      <a:prstDash val="solid"/>
                      <a:round/>
                      <a:headEnd type="none" w="med" len="med"/>
                      <a:tailEnd type="none" w="med" len="med"/>
                    </a:lnL>
                    <a:lnR w="19050" cap="flat" cmpd="sng" algn="ctr">
                      <a:solidFill>
                        <a:srgbClr val="000000">
                          <a:alpha val="50196"/>
                        </a:srgbClr>
                      </a:solidFill>
                      <a:prstDash val="solid"/>
                      <a:round/>
                      <a:headEnd type="none" w="med" len="med"/>
                      <a:tailEnd type="none" w="med" len="med"/>
                    </a:lnR>
                    <a:lnT w="19050" cap="flat" cmpd="sng" algn="ctr">
                      <a:solidFill>
                        <a:srgbClr val="000000">
                          <a:alpha val="50196"/>
                        </a:srgbClr>
                      </a:solidFill>
                      <a:prstDash val="solid"/>
                      <a:round/>
                      <a:headEnd type="none" w="med" len="med"/>
                      <a:tailEnd type="none" w="med" len="med"/>
                    </a:lnT>
                    <a:lnB w="19050" cap="flat" cmpd="sng" algn="ctr">
                      <a:solidFill>
                        <a:srgbClr val="000000">
                          <a:alpha val="50196"/>
                        </a:srgbClr>
                      </a:solidFill>
                      <a:prstDash val="solid"/>
                      <a:round/>
                      <a:headEnd type="none" w="med" len="med"/>
                      <a:tailEnd type="none" w="med" len="med"/>
                    </a:lnB>
                    <a:solidFill>
                      <a:srgbClr val="DAE3F3">
                        <a:alpha val="50196"/>
                      </a:srgbClr>
                    </a:solidFill>
                  </a:tcPr>
                </a:tc>
                <a:tc>
                  <a:txBody>
                    <a:bodyPr/>
                    <a:lstStyle/>
                    <a:p>
                      <a:endParaRPr lang="en-GB" dirty="0"/>
                    </a:p>
                  </a:txBody>
                  <a:tcPr>
                    <a:lnL w="19050" cap="flat" cmpd="sng" algn="ctr">
                      <a:solidFill>
                        <a:srgbClr val="000000">
                          <a:alpha val="50196"/>
                        </a:srgbClr>
                      </a:solidFill>
                      <a:prstDash val="solid"/>
                      <a:round/>
                      <a:headEnd type="none" w="med" len="med"/>
                      <a:tailEnd type="none" w="med" len="med"/>
                    </a:lnL>
                    <a:lnR w="19050" cap="flat" cmpd="sng" algn="ctr">
                      <a:solidFill>
                        <a:srgbClr val="000000">
                          <a:alpha val="50196"/>
                        </a:srgbClr>
                      </a:solidFill>
                      <a:prstDash val="solid"/>
                      <a:round/>
                      <a:headEnd type="none" w="med" len="med"/>
                      <a:tailEnd type="none" w="med" len="med"/>
                    </a:lnR>
                    <a:lnT w="19050" cap="flat" cmpd="sng" algn="ctr">
                      <a:solidFill>
                        <a:srgbClr val="000000">
                          <a:alpha val="50196"/>
                        </a:srgbClr>
                      </a:solidFill>
                      <a:prstDash val="solid"/>
                      <a:round/>
                      <a:headEnd type="none" w="med" len="med"/>
                      <a:tailEnd type="none" w="med" len="med"/>
                    </a:lnT>
                    <a:lnB w="19050" cap="flat" cmpd="sng" algn="ctr">
                      <a:solidFill>
                        <a:srgbClr val="000000">
                          <a:alpha val="50196"/>
                        </a:srgbClr>
                      </a:solidFill>
                      <a:prstDash val="solid"/>
                      <a:round/>
                      <a:headEnd type="none" w="med" len="med"/>
                      <a:tailEnd type="none" w="med" len="med"/>
                    </a:lnB>
                    <a:solidFill>
                      <a:srgbClr val="DAE3F3">
                        <a:alpha val="50196"/>
                      </a:srgbClr>
                    </a:solidFill>
                  </a:tcPr>
                </a:tc>
                <a:tc>
                  <a:txBody>
                    <a:bodyPr/>
                    <a:lstStyle/>
                    <a:p>
                      <a:endParaRPr lang="en-GB" dirty="0"/>
                    </a:p>
                  </a:txBody>
                  <a:tcPr>
                    <a:lnL w="19050" cap="flat" cmpd="sng" algn="ctr">
                      <a:solidFill>
                        <a:srgbClr val="000000">
                          <a:alpha val="50196"/>
                        </a:srgbClr>
                      </a:solidFill>
                      <a:prstDash val="solid"/>
                      <a:round/>
                      <a:headEnd type="none" w="med" len="med"/>
                      <a:tailEnd type="none" w="med" len="med"/>
                    </a:lnL>
                    <a:lnR w="19050" cap="flat" cmpd="sng" algn="ctr">
                      <a:solidFill>
                        <a:srgbClr val="000000">
                          <a:alpha val="50196"/>
                        </a:srgbClr>
                      </a:solidFill>
                      <a:prstDash val="solid"/>
                      <a:round/>
                      <a:headEnd type="none" w="med" len="med"/>
                      <a:tailEnd type="none" w="med" len="med"/>
                    </a:lnR>
                    <a:lnT w="19050" cap="flat" cmpd="sng" algn="ctr">
                      <a:solidFill>
                        <a:srgbClr val="000000">
                          <a:alpha val="50196"/>
                        </a:srgbClr>
                      </a:solidFill>
                      <a:prstDash val="solid"/>
                      <a:round/>
                      <a:headEnd type="none" w="med" len="med"/>
                      <a:tailEnd type="none" w="med" len="med"/>
                    </a:lnT>
                    <a:lnB w="19050" cap="flat" cmpd="sng" algn="ctr">
                      <a:solidFill>
                        <a:srgbClr val="000000">
                          <a:alpha val="50196"/>
                        </a:srgbClr>
                      </a:solidFill>
                      <a:prstDash val="solid"/>
                      <a:round/>
                      <a:headEnd type="none" w="med" len="med"/>
                      <a:tailEnd type="none" w="med" len="med"/>
                    </a:lnB>
                    <a:solidFill>
                      <a:srgbClr val="DAE3F3">
                        <a:alpha val="50196"/>
                      </a:srgbClr>
                    </a:solidFill>
                  </a:tcPr>
                </a:tc>
                <a:tc>
                  <a:txBody>
                    <a:bodyPr/>
                    <a:lstStyle/>
                    <a:p>
                      <a:endParaRPr lang="en-GB" dirty="0"/>
                    </a:p>
                  </a:txBody>
                  <a:tcPr>
                    <a:lnL w="19050" cap="flat" cmpd="sng" algn="ctr">
                      <a:solidFill>
                        <a:srgbClr val="000000">
                          <a:alpha val="50196"/>
                        </a:srgbClr>
                      </a:solidFill>
                      <a:prstDash val="solid"/>
                      <a:round/>
                      <a:headEnd type="none" w="med" len="med"/>
                      <a:tailEnd type="none" w="med" len="med"/>
                    </a:lnL>
                    <a:lnR w="19050" cap="flat" cmpd="sng" algn="ctr">
                      <a:solidFill>
                        <a:srgbClr val="000000">
                          <a:alpha val="50196"/>
                        </a:srgbClr>
                      </a:solidFill>
                      <a:prstDash val="solid"/>
                      <a:round/>
                      <a:headEnd type="none" w="med" len="med"/>
                      <a:tailEnd type="none" w="med" len="med"/>
                    </a:lnR>
                    <a:lnT w="19050" cap="flat" cmpd="sng" algn="ctr">
                      <a:solidFill>
                        <a:srgbClr val="000000">
                          <a:alpha val="50196"/>
                        </a:srgbClr>
                      </a:solidFill>
                      <a:prstDash val="solid"/>
                      <a:round/>
                      <a:headEnd type="none" w="med" len="med"/>
                      <a:tailEnd type="none" w="med" len="med"/>
                    </a:lnT>
                    <a:lnB w="19050" cap="flat" cmpd="sng" algn="ctr">
                      <a:solidFill>
                        <a:srgbClr val="000000">
                          <a:alpha val="50196"/>
                        </a:srgbClr>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1922846571"/>
                  </a:ext>
                </a:extLst>
              </a:tr>
            </a:tbl>
          </a:graphicData>
        </a:graphic>
      </p:graphicFrame>
      <p:sp>
        <p:nvSpPr>
          <p:cNvPr id="12" name="TextBox 11">
            <a:extLst>
              <a:ext uri="{FF2B5EF4-FFF2-40B4-BE49-F238E27FC236}">
                <a16:creationId xmlns:a16="http://schemas.microsoft.com/office/drawing/2014/main" id="{D9860810-8521-DFA5-D6CA-BA525016BC8F}"/>
              </a:ext>
            </a:extLst>
          </p:cNvPr>
          <p:cNvSpPr txBox="1"/>
          <p:nvPr/>
        </p:nvSpPr>
        <p:spPr>
          <a:xfrm>
            <a:off x="723175" y="3712797"/>
            <a:ext cx="776377" cy="369332"/>
          </a:xfrm>
          <a:prstGeom prst="rect">
            <a:avLst/>
          </a:prstGeom>
          <a:noFill/>
        </p:spPr>
        <p:txBody>
          <a:bodyPr wrap="square" rtlCol="0">
            <a:spAutoFit/>
          </a:bodyPr>
          <a:lstStyle/>
          <a:p>
            <a:pPr algn="r"/>
            <a:r>
              <a:rPr lang="en-GB" dirty="0">
                <a:solidFill>
                  <a:srgbClr val="FF0000"/>
                </a:solidFill>
              </a:rPr>
              <a:t>Adults</a:t>
            </a:r>
          </a:p>
        </p:txBody>
      </p:sp>
      <p:sp>
        <p:nvSpPr>
          <p:cNvPr id="14" name="TextBox 13">
            <a:extLst>
              <a:ext uri="{FF2B5EF4-FFF2-40B4-BE49-F238E27FC236}">
                <a16:creationId xmlns:a16="http://schemas.microsoft.com/office/drawing/2014/main" id="{8CF50EE9-F7B8-A71E-8DA7-C15D5684B111}"/>
              </a:ext>
            </a:extLst>
          </p:cNvPr>
          <p:cNvSpPr txBox="1"/>
          <p:nvPr/>
        </p:nvSpPr>
        <p:spPr>
          <a:xfrm>
            <a:off x="508957" y="4413520"/>
            <a:ext cx="1006405" cy="369332"/>
          </a:xfrm>
          <a:prstGeom prst="rect">
            <a:avLst/>
          </a:prstGeom>
          <a:noFill/>
        </p:spPr>
        <p:txBody>
          <a:bodyPr wrap="square" rtlCol="0">
            <a:spAutoFit/>
          </a:bodyPr>
          <a:lstStyle/>
          <a:p>
            <a:pPr algn="r"/>
            <a:r>
              <a:rPr lang="en-GB" dirty="0">
                <a:solidFill>
                  <a:srgbClr val="FF0000"/>
                </a:solidFill>
              </a:rPr>
              <a:t>Children</a:t>
            </a:r>
          </a:p>
        </p:txBody>
      </p:sp>
      <p:cxnSp>
        <p:nvCxnSpPr>
          <p:cNvPr id="16" name="Straight Connector 15">
            <a:extLst>
              <a:ext uri="{FF2B5EF4-FFF2-40B4-BE49-F238E27FC236}">
                <a16:creationId xmlns:a16="http://schemas.microsoft.com/office/drawing/2014/main" id="{7C58849B-DF33-6975-DB9C-79B9D2ED3D04}"/>
              </a:ext>
            </a:extLst>
          </p:cNvPr>
          <p:cNvCxnSpPr>
            <a:cxnSpLocks/>
          </p:cNvCxnSpPr>
          <p:nvPr/>
        </p:nvCxnSpPr>
        <p:spPr>
          <a:xfrm>
            <a:off x="2174710" y="4351150"/>
            <a:ext cx="0" cy="5113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C61E95-2FE2-A8B0-3F7E-1D1D6324EC8E}"/>
              </a:ext>
            </a:extLst>
          </p:cNvPr>
          <p:cNvCxnSpPr>
            <a:cxnSpLocks/>
          </p:cNvCxnSpPr>
          <p:nvPr/>
        </p:nvCxnSpPr>
        <p:spPr>
          <a:xfrm>
            <a:off x="3394880" y="4353494"/>
            <a:ext cx="0" cy="5113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CCCC87-FB3D-3FBB-C36D-23C606F9C6FB}"/>
              </a:ext>
            </a:extLst>
          </p:cNvPr>
          <p:cNvCxnSpPr>
            <a:cxnSpLocks/>
          </p:cNvCxnSpPr>
          <p:nvPr/>
        </p:nvCxnSpPr>
        <p:spPr>
          <a:xfrm>
            <a:off x="4615050" y="4353494"/>
            <a:ext cx="0" cy="5113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E6966E-AE7C-09AE-E761-85BBB8B07D4A}"/>
              </a:ext>
            </a:extLst>
          </p:cNvPr>
          <p:cNvCxnSpPr>
            <a:cxnSpLocks/>
          </p:cNvCxnSpPr>
          <p:nvPr/>
        </p:nvCxnSpPr>
        <p:spPr>
          <a:xfrm>
            <a:off x="5835220" y="4353494"/>
            <a:ext cx="0" cy="5113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690A177-8194-2360-6918-3D18BB2EB8F1}"/>
              </a:ext>
            </a:extLst>
          </p:cNvPr>
          <p:cNvCxnSpPr>
            <a:cxnSpLocks/>
          </p:cNvCxnSpPr>
          <p:nvPr/>
        </p:nvCxnSpPr>
        <p:spPr>
          <a:xfrm>
            <a:off x="7055390" y="4353494"/>
            <a:ext cx="0" cy="5113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a16="http://schemas.microsoft.com/office/drawing/2014/main" id="{A98FF333-D41B-1503-C48C-83F52E191EB1}"/>
              </a:ext>
            </a:extLst>
          </p:cNvPr>
          <p:cNvSpPr/>
          <p:nvPr/>
        </p:nvSpPr>
        <p:spPr>
          <a:xfrm>
            <a:off x="7948247" y="3641802"/>
            <a:ext cx="271734" cy="1212048"/>
          </a:xfrm>
          <a:prstGeom prst="rightBrace">
            <a:avLst>
              <a:gd name="adj1" fmla="val 6230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id="{0EECCF2B-4F35-4B43-FCAC-81326CB0A297}"/>
              </a:ext>
            </a:extLst>
          </p:cNvPr>
          <p:cNvSpPr txBox="1"/>
          <p:nvPr/>
        </p:nvSpPr>
        <p:spPr>
          <a:xfrm>
            <a:off x="8115750" y="4045908"/>
            <a:ext cx="659919" cy="369332"/>
          </a:xfrm>
          <a:prstGeom prst="rect">
            <a:avLst/>
          </a:prstGeom>
          <a:noFill/>
        </p:spPr>
        <p:txBody>
          <a:bodyPr wrap="square" rtlCol="0">
            <a:spAutoFit/>
          </a:bodyPr>
          <a:lstStyle/>
          <a:p>
            <a:pPr algn="ctr"/>
            <a:r>
              <a:rPr lang="en-GB" dirty="0">
                <a:solidFill>
                  <a:srgbClr val="FF0000"/>
                </a:solidFill>
              </a:rPr>
              <a:t>338</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4D03C9F-3641-1507-F23C-630D46C5CB15}"/>
                  </a:ext>
                </a:extLst>
              </p:cNvPr>
              <p:cNvSpPr txBox="1"/>
              <p:nvPr/>
            </p:nvSpPr>
            <p:spPr>
              <a:xfrm>
                <a:off x="3951792" y="5060960"/>
                <a:ext cx="1826644" cy="369332"/>
              </a:xfrm>
              <a:prstGeom prst="rect">
                <a:avLst/>
              </a:prstGeom>
              <a:noFill/>
            </p:spPr>
            <p:txBody>
              <a:bodyPr wrap="square" rtlCol="0">
                <a:spAutoFit/>
              </a:bodyPr>
              <a:lstStyle/>
              <a:p>
                <a:pPr algn="ctr"/>
                <a:r>
                  <a:rPr lang="en-GB" dirty="0">
                    <a:solidFill>
                      <a:srgbClr val="FF0000"/>
                    </a:solidFill>
                  </a:rPr>
                  <a:t>338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13 </a:t>
                </a:r>
                <a14:m>
                  <m:oMath xmlns:m="http://schemas.openxmlformats.org/officeDocument/2006/math">
                    <m:r>
                      <a:rPr lang="en-GB" b="0" i="1" smtClean="0">
                        <a:solidFill>
                          <a:srgbClr val="FF0000"/>
                        </a:solidFill>
                        <a:latin typeface="Cambria Math" panose="02040503050406030204" pitchFamily="18" charset="0"/>
                      </a:rPr>
                      <m:t>= </m:t>
                    </m:r>
                  </m:oMath>
                </a14:m>
                <a:r>
                  <a:rPr lang="en-GB" dirty="0">
                    <a:solidFill>
                      <a:srgbClr val="FF0000"/>
                    </a:solidFill>
                  </a:rPr>
                  <a:t>26</a:t>
                </a:r>
              </a:p>
            </p:txBody>
          </p:sp>
        </mc:Choice>
        <mc:Fallback xmlns="">
          <p:sp>
            <p:nvSpPr>
              <p:cNvPr id="24" name="TextBox 23">
                <a:extLst>
                  <a:ext uri="{FF2B5EF4-FFF2-40B4-BE49-F238E27FC236}">
                    <a16:creationId xmlns:a16="http://schemas.microsoft.com/office/drawing/2014/main" id="{94D03C9F-3641-1507-F23C-630D46C5CB15}"/>
                  </a:ext>
                </a:extLst>
              </p:cNvPr>
              <p:cNvSpPr txBox="1">
                <a:spLocks noRot="1" noChangeAspect="1" noMove="1" noResize="1" noEditPoints="1" noAdjustHandles="1" noChangeArrowheads="1" noChangeShapeType="1" noTextEdit="1"/>
              </p:cNvSpPr>
              <p:nvPr/>
            </p:nvSpPr>
            <p:spPr>
              <a:xfrm>
                <a:off x="3951792" y="5060960"/>
                <a:ext cx="1826644" cy="369332"/>
              </a:xfrm>
              <a:prstGeom prst="rect">
                <a:avLst/>
              </a:prstGeom>
              <a:blipFill>
                <a:blip r:embed="rId5"/>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1CE6606-AE4F-8E19-092A-BDA863A62247}"/>
                  </a:ext>
                </a:extLst>
              </p:cNvPr>
              <p:cNvSpPr txBox="1"/>
              <p:nvPr/>
            </p:nvSpPr>
            <p:spPr>
              <a:xfrm>
                <a:off x="4066428" y="5599435"/>
                <a:ext cx="1597373" cy="369332"/>
              </a:xfrm>
              <a:prstGeom prst="rect">
                <a:avLst/>
              </a:prstGeom>
              <a:noFill/>
            </p:spPr>
            <p:txBody>
              <a:bodyPr wrap="square" rtlCol="0">
                <a:spAutoFit/>
              </a:bodyPr>
              <a:lstStyle/>
              <a:p>
                <a:pPr algn="ctr"/>
                <a:r>
                  <a:rPr lang="en-GB" dirty="0">
                    <a:solidFill>
                      <a:srgbClr val="FF0000"/>
                    </a:solidFill>
                  </a:rPr>
                  <a:t>26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2 </a:t>
                </a:r>
                <a14:m>
                  <m:oMath xmlns:m="http://schemas.openxmlformats.org/officeDocument/2006/math">
                    <m:r>
                      <a:rPr lang="en-GB" b="0" i="1" smtClean="0">
                        <a:solidFill>
                          <a:srgbClr val="FF0000"/>
                        </a:solidFill>
                        <a:latin typeface="Cambria Math" panose="02040503050406030204" pitchFamily="18" charset="0"/>
                      </a:rPr>
                      <m:t>= </m:t>
                    </m:r>
                  </m:oMath>
                </a14:m>
                <a:r>
                  <a:rPr lang="en-GB" dirty="0">
                    <a:solidFill>
                      <a:srgbClr val="FF0000"/>
                    </a:solidFill>
                  </a:rPr>
                  <a:t>52</a:t>
                </a:r>
              </a:p>
            </p:txBody>
          </p:sp>
        </mc:Choice>
        <mc:Fallback xmlns="">
          <p:sp>
            <p:nvSpPr>
              <p:cNvPr id="25" name="TextBox 24">
                <a:extLst>
                  <a:ext uri="{FF2B5EF4-FFF2-40B4-BE49-F238E27FC236}">
                    <a16:creationId xmlns:a16="http://schemas.microsoft.com/office/drawing/2014/main" id="{E1CE6606-AE4F-8E19-092A-BDA863A62247}"/>
                  </a:ext>
                </a:extLst>
              </p:cNvPr>
              <p:cNvSpPr txBox="1">
                <a:spLocks noRot="1" noChangeAspect="1" noMove="1" noResize="1" noEditPoints="1" noAdjustHandles="1" noChangeArrowheads="1" noChangeShapeType="1" noTextEdit="1"/>
              </p:cNvSpPr>
              <p:nvPr/>
            </p:nvSpPr>
            <p:spPr>
              <a:xfrm>
                <a:off x="4066428" y="5599435"/>
                <a:ext cx="1597373" cy="369332"/>
              </a:xfrm>
              <a:prstGeom prst="rect">
                <a:avLst/>
              </a:prstGeom>
              <a:blipFill>
                <a:blip r:embed="rId6"/>
                <a:stretch>
                  <a:fillRect t="-10000" b="-26667"/>
                </a:stretch>
              </a:blipFill>
            </p:spPr>
            <p:txBody>
              <a:bodyPr/>
              <a:lstStyle/>
              <a:p>
                <a:r>
                  <a:rPr lang="en-GB">
                    <a:noFill/>
                  </a:rPr>
                  <a:t> </a:t>
                </a:r>
              </a:p>
            </p:txBody>
          </p:sp>
        </mc:Fallback>
      </mc:AlternateContent>
      <p:sp>
        <p:nvSpPr>
          <p:cNvPr id="26" name="TextBox 25">
            <a:extLst>
              <a:ext uri="{FF2B5EF4-FFF2-40B4-BE49-F238E27FC236}">
                <a16:creationId xmlns:a16="http://schemas.microsoft.com/office/drawing/2014/main" id="{B7B34878-1E16-EF7B-231E-4CC591365491}"/>
              </a:ext>
            </a:extLst>
          </p:cNvPr>
          <p:cNvSpPr txBox="1"/>
          <p:nvPr/>
        </p:nvSpPr>
        <p:spPr>
          <a:xfrm>
            <a:off x="1522816" y="4422146"/>
            <a:ext cx="660666" cy="369332"/>
          </a:xfrm>
          <a:prstGeom prst="rect">
            <a:avLst/>
          </a:prstGeom>
          <a:noFill/>
        </p:spPr>
        <p:txBody>
          <a:bodyPr wrap="square" rtlCol="0">
            <a:spAutoFit/>
          </a:bodyPr>
          <a:lstStyle/>
          <a:p>
            <a:pPr algn="ctr"/>
            <a:r>
              <a:rPr lang="en-GB" dirty="0">
                <a:solidFill>
                  <a:srgbClr val="FF0000"/>
                </a:solidFill>
              </a:rPr>
              <a:t>26</a:t>
            </a:r>
          </a:p>
        </p:txBody>
      </p:sp>
      <p:sp>
        <p:nvSpPr>
          <p:cNvPr id="27" name="TextBox 26">
            <a:extLst>
              <a:ext uri="{FF2B5EF4-FFF2-40B4-BE49-F238E27FC236}">
                <a16:creationId xmlns:a16="http://schemas.microsoft.com/office/drawing/2014/main" id="{A8828755-74E2-DA60-2425-E74D8148672B}"/>
              </a:ext>
            </a:extLst>
          </p:cNvPr>
          <p:cNvSpPr txBox="1"/>
          <p:nvPr/>
        </p:nvSpPr>
        <p:spPr>
          <a:xfrm>
            <a:off x="2140589" y="4429796"/>
            <a:ext cx="660666" cy="369332"/>
          </a:xfrm>
          <a:prstGeom prst="rect">
            <a:avLst/>
          </a:prstGeom>
          <a:noFill/>
        </p:spPr>
        <p:txBody>
          <a:bodyPr wrap="square" rtlCol="0">
            <a:spAutoFit/>
          </a:bodyPr>
          <a:lstStyle/>
          <a:p>
            <a:pPr algn="ctr"/>
            <a:r>
              <a:rPr lang="en-GB" dirty="0">
                <a:solidFill>
                  <a:srgbClr val="FF0000"/>
                </a:solidFill>
              </a:rPr>
              <a:t>26</a:t>
            </a:r>
          </a:p>
        </p:txBody>
      </p:sp>
      <p:sp>
        <p:nvSpPr>
          <p:cNvPr id="28" name="Left Brace 27">
            <a:extLst>
              <a:ext uri="{FF2B5EF4-FFF2-40B4-BE49-F238E27FC236}">
                <a16:creationId xmlns:a16="http://schemas.microsoft.com/office/drawing/2014/main" id="{5C8D69B7-CAB2-D2C1-C0E1-2620BB367AFE}"/>
              </a:ext>
            </a:extLst>
          </p:cNvPr>
          <p:cNvSpPr/>
          <p:nvPr/>
        </p:nvSpPr>
        <p:spPr>
          <a:xfrm rot="16200000">
            <a:off x="2021727" y="4456611"/>
            <a:ext cx="302333" cy="1228795"/>
          </a:xfrm>
          <a:prstGeom prst="leftBrace">
            <a:avLst>
              <a:gd name="adj1" fmla="val 4677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a:extLst>
              <a:ext uri="{FF2B5EF4-FFF2-40B4-BE49-F238E27FC236}">
                <a16:creationId xmlns:a16="http://schemas.microsoft.com/office/drawing/2014/main" id="{CED8B2C5-9309-D872-05FE-7BB97A5B5FC4}"/>
              </a:ext>
            </a:extLst>
          </p:cNvPr>
          <p:cNvSpPr txBox="1"/>
          <p:nvPr/>
        </p:nvSpPr>
        <p:spPr>
          <a:xfrm>
            <a:off x="1924198" y="5190676"/>
            <a:ext cx="497390" cy="369332"/>
          </a:xfrm>
          <a:prstGeom prst="rect">
            <a:avLst/>
          </a:prstGeom>
          <a:noFill/>
        </p:spPr>
        <p:txBody>
          <a:bodyPr wrap="square" rtlCol="0">
            <a:spAutoFit/>
          </a:bodyPr>
          <a:lstStyle/>
          <a:p>
            <a:pPr algn="ctr"/>
            <a:r>
              <a:rPr lang="en-GB" dirty="0">
                <a:solidFill>
                  <a:srgbClr val="FF0000"/>
                </a:solidFill>
              </a:rPr>
              <a:t>52</a:t>
            </a:r>
          </a:p>
        </p:txBody>
      </p:sp>
      <p:sp>
        <p:nvSpPr>
          <p:cNvPr id="30" name="TextBox 29">
            <a:extLst>
              <a:ext uri="{FF2B5EF4-FFF2-40B4-BE49-F238E27FC236}">
                <a16:creationId xmlns:a16="http://schemas.microsoft.com/office/drawing/2014/main" id="{A083D8F7-DD01-813A-3511-E155C5BF4343}"/>
              </a:ext>
            </a:extLst>
          </p:cNvPr>
          <p:cNvSpPr txBox="1"/>
          <p:nvPr/>
        </p:nvSpPr>
        <p:spPr>
          <a:xfrm>
            <a:off x="3636913" y="6137909"/>
            <a:ext cx="2456403" cy="369332"/>
          </a:xfrm>
          <a:prstGeom prst="rect">
            <a:avLst/>
          </a:prstGeom>
          <a:noFill/>
        </p:spPr>
        <p:txBody>
          <a:bodyPr wrap="square" rtlCol="0">
            <a:spAutoFit/>
          </a:bodyPr>
          <a:lstStyle/>
          <a:p>
            <a:pPr algn="ctr"/>
            <a:r>
              <a:rPr lang="en-GB" dirty="0">
                <a:solidFill>
                  <a:srgbClr val="FF0000"/>
                </a:solidFill>
              </a:rPr>
              <a:t>52 children win a prize.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53571E-C04E-D4AF-7F0C-5DC94269016A}"/>
                  </a:ext>
                </a:extLst>
              </p:cNvPr>
              <p:cNvSpPr txBox="1"/>
              <p:nvPr/>
            </p:nvSpPr>
            <p:spPr>
              <a:xfrm>
                <a:off x="178997" y="742932"/>
                <a:ext cx="8135067" cy="2310056"/>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338 people take part in a Christmas raffle.</a:t>
                </a:r>
              </a:p>
              <a:p>
                <a:pPr>
                  <a:lnSpc>
                    <a:spcPct val="107000"/>
                  </a:lnSpc>
                  <a:spcAft>
                    <a:spcPts val="800"/>
                  </a:spcAft>
                </a:pPr>
                <a14:m>
                  <m:oMath xmlns:m="http://schemas.openxmlformats.org/officeDocument/2006/math">
                    <m:f>
                      <m:fPr>
                        <m:ctrlPr>
                          <a:rPr lang="en-GB" sz="1800" i="1" kern="100" smtClean="0">
                            <a:effectLst/>
                            <a:latin typeface="Cambria Math" panose="02040503050406030204" pitchFamily="18" charset="0"/>
                            <a:cs typeface="Times New Roman" panose="02020603050405020304" pitchFamily="18" charset="0"/>
                          </a:rPr>
                        </m:ctrlPr>
                      </m:fPr>
                      <m:num>
                        <m:r>
                          <m:rPr>
                            <m:nor/>
                          </m:rPr>
                          <a:rPr lang="en-GB" sz="1800" b="0" i="0" kern="100" smtClean="0">
                            <a:effectLst/>
                            <a:latin typeface="Calibri" panose="020F0502020204030204" pitchFamily="34" charset="0"/>
                            <a:cs typeface="Calibri" panose="020F0502020204030204" pitchFamily="34" charset="0"/>
                          </a:rPr>
                          <m:t>2</m:t>
                        </m:r>
                      </m:num>
                      <m:den>
                        <m:r>
                          <m:rPr>
                            <m:nor/>
                          </m:rPr>
                          <a:rPr lang="en-GB" sz="1800" b="0" i="0" kern="100" smtClean="0">
                            <a:effectLst/>
                            <a:latin typeface="Calibri" panose="020F0502020204030204" pitchFamily="34" charset="0"/>
                            <a:cs typeface="Calibri" panose="020F0502020204030204" pitchFamily="34" charset="0"/>
                          </a:rPr>
                          <m:t>3</m:t>
                        </m:r>
                      </m:den>
                    </m:f>
                  </m:oMath>
                </a14:m>
                <a:r>
                  <a:rPr lang="en-GB" sz="1800" kern="100" dirty="0">
                    <a:effectLst/>
                    <a:latin typeface="Calibri" panose="020F0502020204030204" pitchFamily="34" charset="0"/>
                    <a:ea typeface="Calibri" panose="020F0502020204030204" pitchFamily="34" charset="0"/>
                    <a:cs typeface="Calibri" panose="020F0502020204030204" pitchFamily="34"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of the adults win a prize.</a:t>
                </a:r>
              </a:p>
              <a:p>
                <a:pPr>
                  <a:lnSpc>
                    <a:spcPct val="107000"/>
                  </a:lnSpc>
                  <a:spcAft>
                    <a:spcPts val="800"/>
                  </a:spcAft>
                </a:pPr>
                <a14:m>
                  <m:oMath xmlns:m="http://schemas.openxmlformats.org/officeDocument/2006/math">
                    <m:f>
                      <m:fPr>
                        <m:ctrlPr>
                          <a:rPr lang="en-GB" sz="1800" i="1" kern="100" smtClean="0">
                            <a:effectLst/>
                            <a:latin typeface="Cambria Math" panose="02040503050406030204" pitchFamily="18" charset="0"/>
                            <a:cs typeface="Times New Roman" panose="02020603050405020304" pitchFamily="18" charset="0"/>
                          </a:rPr>
                        </m:ctrlPr>
                      </m:fPr>
                      <m:num>
                        <m:r>
                          <m:rPr>
                            <m:nor/>
                          </m:rPr>
                          <a:rPr lang="en-GB" sz="1800" b="0" i="0" kern="100" smtClean="0">
                            <a:effectLst/>
                            <a:cs typeface="Times New Roman" panose="02020603050405020304" pitchFamily="18" charset="0"/>
                          </a:rPr>
                          <m:t>1</m:t>
                        </m:r>
                      </m:num>
                      <m:den>
                        <m:r>
                          <m:rPr>
                            <m:nor/>
                          </m:rPr>
                          <a:rPr lang="en-GB" sz="1800" b="0" i="0" kern="100" smtClean="0">
                            <a:effectLst/>
                            <a:cs typeface="Calibri" panose="020F0502020204030204" pitchFamily="34" charset="0"/>
                          </a:rPr>
                          <m:t>5</m:t>
                        </m:r>
                      </m:den>
                    </m:f>
                  </m:oMath>
                </a14:m>
                <a:r>
                  <a:rPr lang="en-GB" sz="1800" kern="100" dirty="0">
                    <a:effectLst/>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of the children win a prize.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same number of prizes </a:t>
                </a:r>
                <a:r>
                  <a:rPr lang="en-GB" kern="100" dirty="0">
                    <a:latin typeface="Calibri" panose="020F0502020204030204" pitchFamily="34" charset="0"/>
                    <a:ea typeface="Calibri" panose="020F0502020204030204" pitchFamily="34" charset="0"/>
                    <a:cs typeface="Times New Roman" panose="02020603050405020304" pitchFamily="18" charset="0"/>
                  </a:rPr>
                  <a:t>are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won by the adults and children.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 many children win a prize?</a:t>
                </a:r>
              </a:p>
            </p:txBody>
          </p:sp>
        </mc:Choice>
        <mc:Fallback xmlns="">
          <p:sp>
            <p:nvSpPr>
              <p:cNvPr id="7" name="TextBox 6">
                <a:extLst>
                  <a:ext uri="{FF2B5EF4-FFF2-40B4-BE49-F238E27FC236}">
                    <a16:creationId xmlns:a16="http://schemas.microsoft.com/office/drawing/2014/main" id="{3353571E-C04E-D4AF-7F0C-5DC94269016A}"/>
                  </a:ext>
                </a:extLst>
              </p:cNvPr>
              <p:cNvSpPr txBox="1">
                <a:spLocks noRot="1" noChangeAspect="1" noMove="1" noResize="1" noEditPoints="1" noAdjustHandles="1" noChangeArrowheads="1" noChangeShapeType="1" noTextEdit="1"/>
              </p:cNvSpPr>
              <p:nvPr/>
            </p:nvSpPr>
            <p:spPr>
              <a:xfrm>
                <a:off x="178997" y="742932"/>
                <a:ext cx="8135067" cy="2310056"/>
              </a:xfrm>
              <a:prstGeom prst="rect">
                <a:avLst/>
              </a:prstGeom>
              <a:blipFill>
                <a:blip r:embed="rId7"/>
                <a:stretch>
                  <a:fillRect l="-599" t="-1319" b="-3166"/>
                </a:stretch>
              </a:blipFill>
            </p:spPr>
            <p:txBody>
              <a:bodyPr/>
              <a:lstStyle/>
              <a:p>
                <a:r>
                  <a:rPr lang="en-GB">
                    <a:noFill/>
                  </a:rPr>
                  <a:t> </a:t>
                </a:r>
              </a:p>
            </p:txBody>
          </p:sp>
        </mc:Fallback>
      </mc:AlternateContent>
    </p:spTree>
    <p:extLst>
      <p:ext uri="{BB962C8B-B14F-4D97-AF65-F5344CB8AC3E}">
        <p14:creationId xmlns:p14="http://schemas.microsoft.com/office/powerpoint/2010/main" val="266780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4</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2E3E2E9-76B4-EC56-FB27-6FBD93FD4A90}"/>
                  </a:ext>
                </a:extLst>
              </p:cNvPr>
              <p:cNvSpPr/>
              <p:nvPr/>
            </p:nvSpPr>
            <p:spPr>
              <a:xfrm>
                <a:off x="966487" y="1987583"/>
                <a:ext cx="7555121" cy="2863257"/>
              </a:xfrm>
              <a:prstGeom prst="wedgeRoundRectCallout">
                <a:avLst>
                  <a:gd name="adj1" fmla="val 35451"/>
                  <a:gd name="adj2" fmla="val 77044"/>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Drawing a bar model to represent fractions is an excellent way to visualise how to solve the problem. </a:t>
                </a:r>
              </a:p>
              <a:p>
                <a:pPr algn="ctr"/>
                <a:endParaRPr lang="en-GB" dirty="0">
                  <a:solidFill>
                    <a:srgbClr val="009242"/>
                  </a:solidFill>
                </a:endParaRPr>
              </a:p>
              <a:p>
                <a:pPr algn="ctr"/>
                <a:r>
                  <a:rPr lang="en-GB" dirty="0">
                    <a:solidFill>
                      <a:srgbClr val="009242"/>
                    </a:solidFill>
                  </a:rPr>
                  <a:t>We can see the connection between </a:t>
                </a:r>
                <a14:m>
                  <m:oMath xmlns:m="http://schemas.openxmlformats.org/officeDocument/2006/math">
                    <m:f>
                      <m:fPr>
                        <m:ctrlPr>
                          <a:rPr lang="en-GB" b="0" i="1" smtClean="0">
                            <a:solidFill>
                              <a:srgbClr val="009242"/>
                            </a:solidFill>
                            <a:latin typeface="Cambria Math" panose="02040503050406030204" pitchFamily="18" charset="0"/>
                          </a:rPr>
                        </m:ctrlPr>
                      </m:fPr>
                      <m:num>
                        <m:r>
                          <a:rPr lang="en-GB" b="0" i="1" smtClean="0">
                            <a:solidFill>
                              <a:srgbClr val="009242"/>
                            </a:solidFill>
                            <a:latin typeface="Cambria Math" panose="02040503050406030204" pitchFamily="18" charset="0"/>
                          </a:rPr>
                          <m:t>2</m:t>
                        </m:r>
                      </m:num>
                      <m:den>
                        <m:r>
                          <a:rPr lang="en-GB" b="0" i="1" smtClean="0">
                            <a:solidFill>
                              <a:srgbClr val="009242"/>
                            </a:solidFill>
                            <a:latin typeface="Cambria Math" panose="02040503050406030204" pitchFamily="18" charset="0"/>
                          </a:rPr>
                          <m:t>3</m:t>
                        </m:r>
                      </m:den>
                    </m:f>
                  </m:oMath>
                </a14:m>
                <a:r>
                  <a:rPr lang="en-GB" dirty="0">
                    <a:solidFill>
                      <a:srgbClr val="009242"/>
                    </a:solidFill>
                  </a:rPr>
                  <a:t> and </a:t>
                </a:r>
                <a14:m>
                  <m:oMath xmlns:m="http://schemas.openxmlformats.org/officeDocument/2006/math">
                    <m:f>
                      <m:fPr>
                        <m:ctrlPr>
                          <a:rPr lang="en-GB" b="0" i="1" smtClean="0">
                            <a:solidFill>
                              <a:srgbClr val="009242"/>
                            </a:solidFill>
                            <a:latin typeface="Cambria Math" panose="02040503050406030204" pitchFamily="18" charset="0"/>
                          </a:rPr>
                        </m:ctrlPr>
                      </m:fPr>
                      <m:num>
                        <m:r>
                          <a:rPr lang="en-GB" b="0" i="1" smtClean="0">
                            <a:solidFill>
                              <a:srgbClr val="009242"/>
                            </a:solidFill>
                            <a:latin typeface="Cambria Math" panose="02040503050406030204" pitchFamily="18" charset="0"/>
                          </a:rPr>
                          <m:t>1</m:t>
                        </m:r>
                      </m:num>
                      <m:den>
                        <m:r>
                          <a:rPr lang="en-GB" b="0" i="1" smtClean="0">
                            <a:solidFill>
                              <a:srgbClr val="009242"/>
                            </a:solidFill>
                            <a:latin typeface="Cambria Math" panose="02040503050406030204" pitchFamily="18" charset="0"/>
                          </a:rPr>
                          <m:t>5</m:t>
                        </m:r>
                      </m:den>
                    </m:f>
                  </m:oMath>
                </a14:m>
                <a:r>
                  <a:rPr lang="en-GB" dirty="0">
                    <a:solidFill>
                      <a:srgbClr val="009242"/>
                    </a:solidFill>
                  </a:rPr>
                  <a:t> to then determine how many equal parts there are. </a:t>
                </a:r>
              </a:p>
              <a:p>
                <a:pPr algn="ctr"/>
                <a:endParaRPr lang="en-GB" dirty="0">
                  <a:solidFill>
                    <a:srgbClr val="009242"/>
                  </a:solidFill>
                </a:endParaRPr>
              </a:p>
              <a:p>
                <a:pPr algn="ctr"/>
                <a:r>
                  <a:rPr lang="en-GB" dirty="0">
                    <a:solidFill>
                      <a:srgbClr val="009242"/>
                    </a:solidFill>
                  </a:rPr>
                  <a:t>For your quick graspers: “What else can you find out?”</a:t>
                </a:r>
              </a:p>
            </p:txBody>
          </p:sp>
        </mc:Choice>
        <mc:Fallback xmlns="">
          <p:sp>
            <p:nvSpPr>
              <p:cNvPr id="7" name="Speech Bubble: Rectangle with Corners Rounded 6">
                <a:extLst>
                  <a:ext uri="{FF2B5EF4-FFF2-40B4-BE49-F238E27FC236}">
                    <a16:creationId xmlns:a16="http://schemas.microsoft.com/office/drawing/2014/main" id="{92E3E2E9-76B4-EC56-FB27-6FBD93FD4A90}"/>
                  </a:ext>
                </a:extLst>
              </p:cNvPr>
              <p:cNvSpPr>
                <a:spLocks noRot="1" noChangeAspect="1" noMove="1" noResize="1" noEditPoints="1" noAdjustHandles="1" noChangeArrowheads="1" noChangeShapeType="1" noTextEdit="1"/>
              </p:cNvSpPr>
              <p:nvPr/>
            </p:nvSpPr>
            <p:spPr>
              <a:xfrm>
                <a:off x="966487" y="1987583"/>
                <a:ext cx="7555121" cy="2863257"/>
              </a:xfrm>
              <a:prstGeom prst="wedgeRoundRectCallout">
                <a:avLst>
                  <a:gd name="adj1" fmla="val 35451"/>
                  <a:gd name="adj2" fmla="val 77044"/>
                  <a:gd name="adj3" fmla="val 16667"/>
                </a:avLst>
              </a:prstGeom>
              <a:blipFill>
                <a:blip r:embed="rId5"/>
                <a:stretch>
                  <a:fillRect/>
                </a:stretch>
              </a:blipFill>
              <a:ln w="19050">
                <a:solidFill>
                  <a:srgbClr val="002060"/>
                </a:solidFill>
              </a:ln>
            </p:spPr>
            <p:txBody>
              <a:bodyPr/>
              <a:lstStyle/>
              <a:p>
                <a:r>
                  <a:rPr lang="en-GB">
                    <a:noFill/>
                  </a:rPr>
                  <a:t> </a:t>
                </a:r>
              </a:p>
            </p:txBody>
          </p:sp>
        </mc:Fallback>
      </mc:AlternateContent>
    </p:spTree>
    <p:extLst>
      <p:ext uri="{BB962C8B-B14F-4D97-AF65-F5344CB8AC3E}">
        <p14:creationId xmlns:p14="http://schemas.microsoft.com/office/powerpoint/2010/main" val="232108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562045"/>
            <a:ext cx="9433795" cy="40303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5</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3AA22914-8275-184C-B81D-0C4B680D838C}"/>
              </a:ext>
            </a:extLst>
          </p:cNvPr>
          <p:cNvSpPr txBox="1"/>
          <p:nvPr/>
        </p:nvSpPr>
        <p:spPr>
          <a:xfrm>
            <a:off x="178997" y="644250"/>
            <a:ext cx="8135067" cy="1971374"/>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Alex and Amir are setting up the school hall for the Christmas pantomime.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They need to set out the chairs.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Alex arranged the chairs in rows of 18 and there were 3 remainder.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Amir rearranged them into rows of 15 and there were no remainder.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 many chairs were there in the town hall?</a:t>
            </a:r>
          </a:p>
        </p:txBody>
      </p:sp>
      <p:pic>
        <p:nvPicPr>
          <p:cNvPr id="1026" name="Picture 2" descr="15,700+ Acting Illustrations, Royalty-Free Vector Graphics &amp; Clip Art -  iStock | Actor, Drama, Theatre">
            <a:extLst>
              <a:ext uri="{FF2B5EF4-FFF2-40B4-BE49-F238E27FC236}">
                <a16:creationId xmlns:a16="http://schemas.microsoft.com/office/drawing/2014/main" id="{3200CD7B-851A-C375-9369-E063885FB1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8859" y="830510"/>
            <a:ext cx="1673918" cy="13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0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562045"/>
            <a:ext cx="9433795" cy="40303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5</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3AA22914-8275-184C-B81D-0C4B680D838C}"/>
              </a:ext>
            </a:extLst>
          </p:cNvPr>
          <p:cNvSpPr txBox="1"/>
          <p:nvPr/>
        </p:nvSpPr>
        <p:spPr>
          <a:xfrm>
            <a:off x="178997" y="644250"/>
            <a:ext cx="8135067" cy="1971374"/>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Alex and Amir are setting up the school hall for the Christmas pantomime.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They need to set out the chairs.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Alex arranged the chairs in rows of 18 and there were 3 remainder.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Amir rearranged them into rows of 15 and there were no remainder.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 many chairs were there in the town hall?</a:t>
            </a:r>
          </a:p>
        </p:txBody>
      </p:sp>
      <p:sp>
        <p:nvSpPr>
          <p:cNvPr id="21" name="TextBox 20">
            <a:extLst>
              <a:ext uri="{FF2B5EF4-FFF2-40B4-BE49-F238E27FC236}">
                <a16:creationId xmlns:a16="http://schemas.microsoft.com/office/drawing/2014/main" id="{7213A3AF-F3CF-AE05-5506-9138F04AA99A}"/>
              </a:ext>
            </a:extLst>
          </p:cNvPr>
          <p:cNvSpPr txBox="1"/>
          <p:nvPr/>
        </p:nvSpPr>
        <p:spPr>
          <a:xfrm>
            <a:off x="5219048" y="2687725"/>
            <a:ext cx="1701294" cy="369332"/>
          </a:xfrm>
          <a:prstGeom prst="rect">
            <a:avLst/>
          </a:prstGeom>
          <a:noFill/>
        </p:spPr>
        <p:txBody>
          <a:bodyPr wrap="square" rtlCol="0">
            <a:spAutoFit/>
          </a:bodyPr>
          <a:lstStyle/>
          <a:p>
            <a:pPr algn="ctr"/>
            <a:r>
              <a:rPr lang="en-GB" dirty="0">
                <a:solidFill>
                  <a:srgbClr val="FF0000"/>
                </a:solidFill>
              </a:rPr>
              <a:t>Multiples of 15</a:t>
            </a:r>
          </a:p>
        </p:txBody>
      </p:sp>
      <p:sp>
        <p:nvSpPr>
          <p:cNvPr id="24" name="TextBox 23">
            <a:extLst>
              <a:ext uri="{FF2B5EF4-FFF2-40B4-BE49-F238E27FC236}">
                <a16:creationId xmlns:a16="http://schemas.microsoft.com/office/drawing/2014/main" id="{EDCC68DC-CFB7-06FD-DC87-D5F69F939FF9}"/>
              </a:ext>
            </a:extLst>
          </p:cNvPr>
          <p:cNvSpPr txBox="1"/>
          <p:nvPr/>
        </p:nvSpPr>
        <p:spPr>
          <a:xfrm>
            <a:off x="5116476" y="3033048"/>
            <a:ext cx="1906438" cy="369332"/>
          </a:xfrm>
          <a:prstGeom prst="rect">
            <a:avLst/>
          </a:prstGeom>
          <a:noFill/>
        </p:spPr>
        <p:txBody>
          <a:bodyPr wrap="square" rtlCol="0">
            <a:spAutoFit/>
          </a:bodyPr>
          <a:lstStyle/>
          <a:p>
            <a:pPr algn="ctr"/>
            <a:r>
              <a:rPr lang="en-GB" dirty="0">
                <a:solidFill>
                  <a:srgbClr val="FF0000"/>
                </a:solidFill>
              </a:rPr>
              <a:t>15</a:t>
            </a:r>
          </a:p>
        </p:txBody>
      </p:sp>
      <p:sp>
        <p:nvSpPr>
          <p:cNvPr id="25" name="TextBox 24">
            <a:extLst>
              <a:ext uri="{FF2B5EF4-FFF2-40B4-BE49-F238E27FC236}">
                <a16:creationId xmlns:a16="http://schemas.microsoft.com/office/drawing/2014/main" id="{0385B5CC-3767-B54B-84AC-E08FCFA8069E}"/>
              </a:ext>
            </a:extLst>
          </p:cNvPr>
          <p:cNvSpPr txBox="1"/>
          <p:nvPr/>
        </p:nvSpPr>
        <p:spPr>
          <a:xfrm>
            <a:off x="5116476" y="3378371"/>
            <a:ext cx="1906438" cy="369332"/>
          </a:xfrm>
          <a:prstGeom prst="rect">
            <a:avLst/>
          </a:prstGeom>
          <a:noFill/>
        </p:spPr>
        <p:txBody>
          <a:bodyPr wrap="square" rtlCol="0">
            <a:spAutoFit/>
          </a:bodyPr>
          <a:lstStyle/>
          <a:p>
            <a:pPr algn="ctr"/>
            <a:r>
              <a:rPr lang="en-GB" dirty="0">
                <a:solidFill>
                  <a:srgbClr val="FF0000"/>
                </a:solidFill>
              </a:rPr>
              <a:t>30</a:t>
            </a:r>
          </a:p>
        </p:txBody>
      </p:sp>
      <p:sp>
        <p:nvSpPr>
          <p:cNvPr id="27" name="TextBox 26">
            <a:extLst>
              <a:ext uri="{FF2B5EF4-FFF2-40B4-BE49-F238E27FC236}">
                <a16:creationId xmlns:a16="http://schemas.microsoft.com/office/drawing/2014/main" id="{F32DAB88-687F-49F8-A773-3FD9C26F46B5}"/>
              </a:ext>
            </a:extLst>
          </p:cNvPr>
          <p:cNvSpPr txBox="1"/>
          <p:nvPr/>
        </p:nvSpPr>
        <p:spPr>
          <a:xfrm>
            <a:off x="5116476" y="3723694"/>
            <a:ext cx="1906438" cy="369332"/>
          </a:xfrm>
          <a:prstGeom prst="rect">
            <a:avLst/>
          </a:prstGeom>
          <a:noFill/>
        </p:spPr>
        <p:txBody>
          <a:bodyPr wrap="square" rtlCol="0">
            <a:spAutoFit/>
          </a:bodyPr>
          <a:lstStyle/>
          <a:p>
            <a:pPr algn="ctr"/>
            <a:r>
              <a:rPr lang="en-GB" dirty="0">
                <a:solidFill>
                  <a:srgbClr val="FF0000"/>
                </a:solidFill>
              </a:rPr>
              <a:t>45</a:t>
            </a:r>
          </a:p>
        </p:txBody>
      </p:sp>
      <p:sp>
        <p:nvSpPr>
          <p:cNvPr id="28" name="TextBox 27">
            <a:extLst>
              <a:ext uri="{FF2B5EF4-FFF2-40B4-BE49-F238E27FC236}">
                <a16:creationId xmlns:a16="http://schemas.microsoft.com/office/drawing/2014/main" id="{438C69B3-59FC-D729-83E8-A47310282FB0}"/>
              </a:ext>
            </a:extLst>
          </p:cNvPr>
          <p:cNvSpPr txBox="1"/>
          <p:nvPr/>
        </p:nvSpPr>
        <p:spPr>
          <a:xfrm>
            <a:off x="5116476" y="4069017"/>
            <a:ext cx="1906438" cy="369332"/>
          </a:xfrm>
          <a:prstGeom prst="rect">
            <a:avLst/>
          </a:prstGeom>
          <a:noFill/>
        </p:spPr>
        <p:txBody>
          <a:bodyPr wrap="square" rtlCol="0">
            <a:spAutoFit/>
          </a:bodyPr>
          <a:lstStyle/>
          <a:p>
            <a:pPr algn="ctr"/>
            <a:r>
              <a:rPr lang="en-GB" dirty="0">
                <a:solidFill>
                  <a:srgbClr val="FF0000"/>
                </a:solidFill>
              </a:rPr>
              <a:t>60</a:t>
            </a:r>
          </a:p>
        </p:txBody>
      </p:sp>
      <p:sp>
        <p:nvSpPr>
          <p:cNvPr id="29" name="TextBox 28">
            <a:extLst>
              <a:ext uri="{FF2B5EF4-FFF2-40B4-BE49-F238E27FC236}">
                <a16:creationId xmlns:a16="http://schemas.microsoft.com/office/drawing/2014/main" id="{F19D9DBB-29EE-E5F8-D03E-483AAF74B689}"/>
              </a:ext>
            </a:extLst>
          </p:cNvPr>
          <p:cNvSpPr txBox="1"/>
          <p:nvPr/>
        </p:nvSpPr>
        <p:spPr>
          <a:xfrm>
            <a:off x="5116476" y="4414340"/>
            <a:ext cx="1906438" cy="369332"/>
          </a:xfrm>
          <a:prstGeom prst="rect">
            <a:avLst/>
          </a:prstGeom>
          <a:noFill/>
        </p:spPr>
        <p:txBody>
          <a:bodyPr wrap="square" rtlCol="0">
            <a:spAutoFit/>
          </a:bodyPr>
          <a:lstStyle/>
          <a:p>
            <a:pPr algn="ctr"/>
            <a:r>
              <a:rPr lang="en-GB" dirty="0">
                <a:solidFill>
                  <a:srgbClr val="FF0000"/>
                </a:solidFill>
              </a:rPr>
              <a:t>75</a:t>
            </a:r>
          </a:p>
        </p:txBody>
      </p:sp>
      <p:sp>
        <p:nvSpPr>
          <p:cNvPr id="30" name="TextBox 29">
            <a:extLst>
              <a:ext uri="{FF2B5EF4-FFF2-40B4-BE49-F238E27FC236}">
                <a16:creationId xmlns:a16="http://schemas.microsoft.com/office/drawing/2014/main" id="{60B9A736-980F-BAF7-F327-F0F86EBE1D44}"/>
              </a:ext>
            </a:extLst>
          </p:cNvPr>
          <p:cNvSpPr txBox="1"/>
          <p:nvPr/>
        </p:nvSpPr>
        <p:spPr>
          <a:xfrm>
            <a:off x="2862146" y="2687725"/>
            <a:ext cx="1701294" cy="369332"/>
          </a:xfrm>
          <a:prstGeom prst="rect">
            <a:avLst/>
          </a:prstGeom>
          <a:noFill/>
        </p:spPr>
        <p:txBody>
          <a:bodyPr wrap="square" rtlCol="0">
            <a:spAutoFit/>
          </a:bodyPr>
          <a:lstStyle/>
          <a:p>
            <a:pPr algn="ctr"/>
            <a:r>
              <a:rPr lang="en-GB" dirty="0">
                <a:solidFill>
                  <a:srgbClr val="FF0000"/>
                </a:solidFill>
              </a:rPr>
              <a:t>Multiples of 18</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E8E6F15-B694-AEAE-5622-33C06F06BD70}"/>
                  </a:ext>
                </a:extLst>
              </p:cNvPr>
              <p:cNvSpPr txBox="1"/>
              <p:nvPr/>
            </p:nvSpPr>
            <p:spPr>
              <a:xfrm>
                <a:off x="2759574" y="3033048"/>
                <a:ext cx="1906438" cy="369332"/>
              </a:xfrm>
              <a:prstGeom prst="rect">
                <a:avLst/>
              </a:prstGeom>
              <a:noFill/>
            </p:spPr>
            <p:txBody>
              <a:bodyPr wrap="square" rtlCol="0">
                <a:spAutoFit/>
              </a:bodyPr>
              <a:lstStyle/>
              <a:p>
                <a:pPr algn="ctr"/>
                <a:r>
                  <a:rPr lang="en-GB" dirty="0">
                    <a:solidFill>
                      <a:srgbClr val="FF0000"/>
                    </a:solidFill>
                  </a:rPr>
                  <a:t>18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3</a:t>
                </a:r>
              </a:p>
            </p:txBody>
          </p:sp>
        </mc:Choice>
        <mc:Fallback xmlns="">
          <p:sp>
            <p:nvSpPr>
              <p:cNvPr id="31" name="TextBox 30">
                <a:extLst>
                  <a:ext uri="{FF2B5EF4-FFF2-40B4-BE49-F238E27FC236}">
                    <a16:creationId xmlns:a16="http://schemas.microsoft.com/office/drawing/2014/main" id="{DE8E6F15-B694-AEAE-5622-33C06F06BD70}"/>
                  </a:ext>
                </a:extLst>
              </p:cNvPr>
              <p:cNvSpPr txBox="1">
                <a:spLocks noRot="1" noChangeAspect="1" noMove="1" noResize="1" noEditPoints="1" noAdjustHandles="1" noChangeArrowheads="1" noChangeShapeType="1" noTextEdit="1"/>
              </p:cNvSpPr>
              <p:nvPr/>
            </p:nvSpPr>
            <p:spPr>
              <a:xfrm>
                <a:off x="2759574" y="3033048"/>
                <a:ext cx="1906438" cy="369332"/>
              </a:xfrm>
              <a:prstGeom prst="rect">
                <a:avLst/>
              </a:prstGeom>
              <a:blipFill>
                <a:blip r:embed="rId5"/>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5469E9A-31B9-BB51-B9AF-4A665E31ED0F}"/>
                  </a:ext>
                </a:extLst>
              </p:cNvPr>
              <p:cNvSpPr txBox="1"/>
              <p:nvPr/>
            </p:nvSpPr>
            <p:spPr>
              <a:xfrm>
                <a:off x="2759574" y="3378371"/>
                <a:ext cx="1906438" cy="369332"/>
              </a:xfrm>
              <a:prstGeom prst="rect">
                <a:avLst/>
              </a:prstGeom>
              <a:noFill/>
            </p:spPr>
            <p:txBody>
              <a:bodyPr wrap="square" rtlCol="0">
                <a:spAutoFit/>
              </a:bodyPr>
              <a:lstStyle/>
              <a:p>
                <a:pPr algn="ctr"/>
                <a:r>
                  <a:rPr lang="en-GB" dirty="0">
                    <a:solidFill>
                      <a:srgbClr val="FF0000"/>
                    </a:solidFill>
                  </a:rPr>
                  <a:t>36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3</a:t>
                </a:r>
              </a:p>
            </p:txBody>
          </p:sp>
        </mc:Choice>
        <mc:Fallback xmlns="">
          <p:sp>
            <p:nvSpPr>
              <p:cNvPr id="32" name="TextBox 31">
                <a:extLst>
                  <a:ext uri="{FF2B5EF4-FFF2-40B4-BE49-F238E27FC236}">
                    <a16:creationId xmlns:a16="http://schemas.microsoft.com/office/drawing/2014/main" id="{45469E9A-31B9-BB51-B9AF-4A665E31ED0F}"/>
                  </a:ext>
                </a:extLst>
              </p:cNvPr>
              <p:cNvSpPr txBox="1">
                <a:spLocks noRot="1" noChangeAspect="1" noMove="1" noResize="1" noEditPoints="1" noAdjustHandles="1" noChangeArrowheads="1" noChangeShapeType="1" noTextEdit="1"/>
              </p:cNvSpPr>
              <p:nvPr/>
            </p:nvSpPr>
            <p:spPr>
              <a:xfrm>
                <a:off x="2759574" y="3378371"/>
                <a:ext cx="1906438" cy="369332"/>
              </a:xfrm>
              <a:prstGeom prst="rect">
                <a:avLst/>
              </a:prstGeom>
              <a:blipFill>
                <a:blip r:embed="rId6"/>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779FF7C-1CD6-B4B9-D134-3D7B0D57015E}"/>
                  </a:ext>
                </a:extLst>
              </p:cNvPr>
              <p:cNvSpPr txBox="1"/>
              <p:nvPr/>
            </p:nvSpPr>
            <p:spPr>
              <a:xfrm>
                <a:off x="2759574" y="3723694"/>
                <a:ext cx="1906438" cy="369332"/>
              </a:xfrm>
              <a:prstGeom prst="rect">
                <a:avLst/>
              </a:prstGeom>
              <a:noFill/>
            </p:spPr>
            <p:txBody>
              <a:bodyPr wrap="square" rtlCol="0">
                <a:spAutoFit/>
              </a:bodyPr>
              <a:lstStyle/>
              <a:p>
                <a:pPr algn="ctr"/>
                <a:r>
                  <a:rPr lang="en-GB" dirty="0">
                    <a:solidFill>
                      <a:srgbClr val="FF0000"/>
                    </a:solidFill>
                  </a:rPr>
                  <a:t>54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3</a:t>
                </a:r>
              </a:p>
            </p:txBody>
          </p:sp>
        </mc:Choice>
        <mc:Fallback xmlns="">
          <p:sp>
            <p:nvSpPr>
              <p:cNvPr id="33" name="TextBox 32">
                <a:extLst>
                  <a:ext uri="{FF2B5EF4-FFF2-40B4-BE49-F238E27FC236}">
                    <a16:creationId xmlns:a16="http://schemas.microsoft.com/office/drawing/2014/main" id="{B779FF7C-1CD6-B4B9-D134-3D7B0D57015E}"/>
                  </a:ext>
                </a:extLst>
              </p:cNvPr>
              <p:cNvSpPr txBox="1">
                <a:spLocks noRot="1" noChangeAspect="1" noMove="1" noResize="1" noEditPoints="1" noAdjustHandles="1" noChangeArrowheads="1" noChangeShapeType="1" noTextEdit="1"/>
              </p:cNvSpPr>
              <p:nvPr/>
            </p:nvSpPr>
            <p:spPr>
              <a:xfrm>
                <a:off x="2759574" y="3723694"/>
                <a:ext cx="1906438" cy="369332"/>
              </a:xfrm>
              <a:prstGeom prst="rect">
                <a:avLst/>
              </a:prstGeom>
              <a:blipFill>
                <a:blip r:embed="rId7"/>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3D0E7F2-2939-A88A-98B0-940724AD2404}"/>
                  </a:ext>
                </a:extLst>
              </p:cNvPr>
              <p:cNvSpPr txBox="1"/>
              <p:nvPr/>
            </p:nvSpPr>
            <p:spPr>
              <a:xfrm>
                <a:off x="2759574" y="4069017"/>
                <a:ext cx="1906438" cy="369332"/>
              </a:xfrm>
              <a:prstGeom prst="rect">
                <a:avLst/>
              </a:prstGeom>
              <a:noFill/>
            </p:spPr>
            <p:txBody>
              <a:bodyPr wrap="square" rtlCol="0">
                <a:spAutoFit/>
              </a:bodyPr>
              <a:lstStyle/>
              <a:p>
                <a:pPr algn="ctr"/>
                <a:r>
                  <a:rPr lang="en-GB" dirty="0">
                    <a:solidFill>
                      <a:srgbClr val="FF0000"/>
                    </a:solidFill>
                  </a:rPr>
                  <a:t>72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3</a:t>
                </a:r>
              </a:p>
            </p:txBody>
          </p:sp>
        </mc:Choice>
        <mc:Fallback xmlns="">
          <p:sp>
            <p:nvSpPr>
              <p:cNvPr id="34" name="TextBox 33">
                <a:extLst>
                  <a:ext uri="{FF2B5EF4-FFF2-40B4-BE49-F238E27FC236}">
                    <a16:creationId xmlns:a16="http://schemas.microsoft.com/office/drawing/2014/main" id="{D3D0E7F2-2939-A88A-98B0-940724AD2404}"/>
                  </a:ext>
                </a:extLst>
              </p:cNvPr>
              <p:cNvSpPr txBox="1">
                <a:spLocks noRot="1" noChangeAspect="1" noMove="1" noResize="1" noEditPoints="1" noAdjustHandles="1" noChangeArrowheads="1" noChangeShapeType="1" noTextEdit="1"/>
              </p:cNvSpPr>
              <p:nvPr/>
            </p:nvSpPr>
            <p:spPr>
              <a:xfrm>
                <a:off x="2759574" y="4069017"/>
                <a:ext cx="1906438" cy="369332"/>
              </a:xfrm>
              <a:prstGeom prst="rect">
                <a:avLst/>
              </a:prstGeom>
              <a:blipFill>
                <a:blip r:embed="rId8"/>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52EFD99-0D55-4626-BB53-5FE8F1A1D6D8}"/>
                  </a:ext>
                </a:extLst>
              </p:cNvPr>
              <p:cNvSpPr txBox="1"/>
              <p:nvPr/>
            </p:nvSpPr>
            <p:spPr>
              <a:xfrm>
                <a:off x="2759574" y="4414340"/>
                <a:ext cx="1906438" cy="369332"/>
              </a:xfrm>
              <a:prstGeom prst="rect">
                <a:avLst/>
              </a:prstGeom>
              <a:noFill/>
            </p:spPr>
            <p:txBody>
              <a:bodyPr wrap="square" rtlCol="0">
                <a:spAutoFit/>
              </a:bodyPr>
              <a:lstStyle/>
              <a:p>
                <a:pPr algn="ctr"/>
                <a:r>
                  <a:rPr lang="en-GB" dirty="0">
                    <a:solidFill>
                      <a:srgbClr val="FF0000"/>
                    </a:solidFill>
                  </a:rPr>
                  <a:t>90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3</a:t>
                </a:r>
              </a:p>
            </p:txBody>
          </p:sp>
        </mc:Choice>
        <mc:Fallback xmlns="">
          <p:sp>
            <p:nvSpPr>
              <p:cNvPr id="35" name="TextBox 34">
                <a:extLst>
                  <a:ext uri="{FF2B5EF4-FFF2-40B4-BE49-F238E27FC236}">
                    <a16:creationId xmlns:a16="http://schemas.microsoft.com/office/drawing/2014/main" id="{252EFD99-0D55-4626-BB53-5FE8F1A1D6D8}"/>
                  </a:ext>
                </a:extLst>
              </p:cNvPr>
              <p:cNvSpPr txBox="1">
                <a:spLocks noRot="1" noChangeAspect="1" noMove="1" noResize="1" noEditPoints="1" noAdjustHandles="1" noChangeArrowheads="1" noChangeShapeType="1" noTextEdit="1"/>
              </p:cNvSpPr>
              <p:nvPr/>
            </p:nvSpPr>
            <p:spPr>
              <a:xfrm>
                <a:off x="2759574" y="4414340"/>
                <a:ext cx="1906438" cy="369332"/>
              </a:xfrm>
              <a:prstGeom prst="rect">
                <a:avLst/>
              </a:prstGeom>
              <a:blipFill>
                <a:blip r:embed="rId9"/>
                <a:stretch>
                  <a:fillRect t="-8197" b="-24590"/>
                </a:stretch>
              </a:blipFill>
            </p:spPr>
            <p:txBody>
              <a:bodyPr/>
              <a:lstStyle/>
              <a:p>
                <a:r>
                  <a:rPr lang="en-GB">
                    <a:noFill/>
                  </a:rPr>
                  <a:t> </a:t>
                </a:r>
              </a:p>
            </p:txBody>
          </p:sp>
        </mc:Fallback>
      </mc:AlternateContent>
      <p:sp>
        <p:nvSpPr>
          <p:cNvPr id="36" name="Oval 35">
            <a:extLst>
              <a:ext uri="{FF2B5EF4-FFF2-40B4-BE49-F238E27FC236}">
                <a16:creationId xmlns:a16="http://schemas.microsoft.com/office/drawing/2014/main" id="{5633906A-48D4-8D98-9893-A782025BCB70}"/>
              </a:ext>
            </a:extLst>
          </p:cNvPr>
          <p:cNvSpPr/>
          <p:nvPr/>
        </p:nvSpPr>
        <p:spPr>
          <a:xfrm>
            <a:off x="5767374" y="4459678"/>
            <a:ext cx="595222" cy="29607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A8D9784-94C3-14A2-E063-2AAF8B54158D}"/>
              </a:ext>
            </a:extLst>
          </p:cNvPr>
          <p:cNvSpPr/>
          <p:nvPr/>
        </p:nvSpPr>
        <p:spPr>
          <a:xfrm>
            <a:off x="3281425" y="4120504"/>
            <a:ext cx="862736" cy="29607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87EC0162-A47D-FB0A-072E-CC42A494ED07}"/>
              </a:ext>
            </a:extLst>
          </p:cNvPr>
          <p:cNvSpPr txBox="1"/>
          <p:nvPr/>
        </p:nvSpPr>
        <p:spPr>
          <a:xfrm>
            <a:off x="5116476" y="4746732"/>
            <a:ext cx="1906438" cy="369332"/>
          </a:xfrm>
          <a:prstGeom prst="rect">
            <a:avLst/>
          </a:prstGeom>
          <a:noFill/>
        </p:spPr>
        <p:txBody>
          <a:bodyPr wrap="square" rtlCol="0">
            <a:spAutoFit/>
          </a:bodyPr>
          <a:lstStyle/>
          <a:p>
            <a:pPr algn="ctr"/>
            <a:r>
              <a:rPr lang="en-GB" dirty="0">
                <a:solidFill>
                  <a:srgbClr val="FF0000"/>
                </a:solidFill>
              </a:rPr>
              <a:t>90</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8B15312-EF8B-1207-95E9-BDBB0E5EE9DB}"/>
                  </a:ext>
                </a:extLst>
              </p:cNvPr>
              <p:cNvSpPr txBox="1"/>
              <p:nvPr/>
            </p:nvSpPr>
            <p:spPr>
              <a:xfrm>
                <a:off x="2759574" y="4746732"/>
                <a:ext cx="1906438" cy="369332"/>
              </a:xfrm>
              <a:prstGeom prst="rect">
                <a:avLst/>
              </a:prstGeom>
              <a:noFill/>
            </p:spPr>
            <p:txBody>
              <a:bodyPr wrap="square" rtlCol="0">
                <a:spAutoFit/>
              </a:bodyPr>
              <a:lstStyle/>
              <a:p>
                <a:pPr algn="ctr"/>
                <a:r>
                  <a:rPr lang="en-GB" dirty="0">
                    <a:solidFill>
                      <a:srgbClr val="FF0000"/>
                    </a:solidFill>
                  </a:rPr>
                  <a:t>108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3</a:t>
                </a:r>
              </a:p>
            </p:txBody>
          </p:sp>
        </mc:Choice>
        <mc:Fallback xmlns="">
          <p:sp>
            <p:nvSpPr>
              <p:cNvPr id="39" name="TextBox 38">
                <a:extLst>
                  <a:ext uri="{FF2B5EF4-FFF2-40B4-BE49-F238E27FC236}">
                    <a16:creationId xmlns:a16="http://schemas.microsoft.com/office/drawing/2014/main" id="{58B15312-EF8B-1207-95E9-BDBB0E5EE9DB}"/>
                  </a:ext>
                </a:extLst>
              </p:cNvPr>
              <p:cNvSpPr txBox="1">
                <a:spLocks noRot="1" noChangeAspect="1" noMove="1" noResize="1" noEditPoints="1" noAdjustHandles="1" noChangeArrowheads="1" noChangeShapeType="1" noTextEdit="1"/>
              </p:cNvSpPr>
              <p:nvPr/>
            </p:nvSpPr>
            <p:spPr>
              <a:xfrm>
                <a:off x="2759574" y="4746732"/>
                <a:ext cx="1906438" cy="369332"/>
              </a:xfrm>
              <a:prstGeom prst="rect">
                <a:avLst/>
              </a:prstGeom>
              <a:blipFill>
                <a:blip r:embed="rId10"/>
                <a:stretch>
                  <a:fillRect t="-10000" b="-26667"/>
                </a:stretch>
              </a:blipFill>
            </p:spPr>
            <p:txBody>
              <a:bodyPr/>
              <a:lstStyle/>
              <a:p>
                <a:r>
                  <a:rPr lang="en-GB">
                    <a:noFill/>
                  </a:rPr>
                  <a:t> </a:t>
                </a:r>
              </a:p>
            </p:txBody>
          </p:sp>
        </mc:Fallback>
      </mc:AlternateContent>
      <p:sp>
        <p:nvSpPr>
          <p:cNvPr id="40" name="TextBox 39">
            <a:extLst>
              <a:ext uri="{FF2B5EF4-FFF2-40B4-BE49-F238E27FC236}">
                <a16:creationId xmlns:a16="http://schemas.microsoft.com/office/drawing/2014/main" id="{9FAADFB4-1A47-F138-24CE-7CCFCCEFD6AC}"/>
              </a:ext>
            </a:extLst>
          </p:cNvPr>
          <p:cNvSpPr txBox="1"/>
          <p:nvPr/>
        </p:nvSpPr>
        <p:spPr>
          <a:xfrm>
            <a:off x="1974570" y="5551724"/>
            <a:ext cx="5805577" cy="923330"/>
          </a:xfrm>
          <a:prstGeom prst="rect">
            <a:avLst/>
          </a:prstGeom>
          <a:noFill/>
        </p:spPr>
        <p:txBody>
          <a:bodyPr wrap="square" rtlCol="0">
            <a:spAutoFit/>
          </a:bodyPr>
          <a:lstStyle/>
          <a:p>
            <a:pPr algn="ctr"/>
            <a:r>
              <a:rPr lang="en-GB" dirty="0">
                <a:solidFill>
                  <a:srgbClr val="FF0000"/>
                </a:solidFill>
              </a:rPr>
              <a:t>Alex arranged the chairs into 4 rows of 18 with 3 remaining.</a:t>
            </a:r>
          </a:p>
          <a:p>
            <a:pPr algn="ctr"/>
            <a:r>
              <a:rPr lang="en-GB" dirty="0">
                <a:solidFill>
                  <a:srgbClr val="FF0000"/>
                </a:solidFill>
              </a:rPr>
              <a:t>Amir arranged the rows into 5 rows of 15.</a:t>
            </a:r>
          </a:p>
          <a:p>
            <a:pPr algn="ctr"/>
            <a:r>
              <a:rPr lang="en-GB" dirty="0">
                <a:solidFill>
                  <a:srgbClr val="FF0000"/>
                </a:solidFill>
              </a:rPr>
              <a:t>There were 75 chairs in total.</a:t>
            </a:r>
          </a:p>
        </p:txBody>
      </p:sp>
      <p:pic>
        <p:nvPicPr>
          <p:cNvPr id="41" name="Picture 2" descr="15,700+ Acting Illustrations, Royalty-Free Vector Graphics &amp; Clip Art -  iStock | Actor, Drama, Theatre">
            <a:extLst>
              <a:ext uri="{FF2B5EF4-FFF2-40B4-BE49-F238E27FC236}">
                <a16:creationId xmlns:a16="http://schemas.microsoft.com/office/drawing/2014/main" id="{2898074B-1E0E-80FE-4DB0-30CE832025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68859" y="830510"/>
            <a:ext cx="1673918" cy="13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3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5</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7" name="Speech Bubble: Rectangle with Corners Rounded 26">
            <a:extLst>
              <a:ext uri="{FF2B5EF4-FFF2-40B4-BE49-F238E27FC236}">
                <a16:creationId xmlns:a16="http://schemas.microsoft.com/office/drawing/2014/main" id="{26E6CF58-916A-4818-29A5-58F0F5C683C7}"/>
              </a:ext>
            </a:extLst>
          </p:cNvPr>
          <p:cNvSpPr/>
          <p:nvPr/>
        </p:nvSpPr>
        <p:spPr>
          <a:xfrm>
            <a:off x="914400" y="2106038"/>
            <a:ext cx="8064137" cy="2601998"/>
          </a:xfrm>
          <a:prstGeom prst="wedgeRoundRectCallout">
            <a:avLst>
              <a:gd name="adj1" fmla="val 38365"/>
              <a:gd name="adj2" fmla="val 67782"/>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This is not an obvious Lowest Common Multiple problem with the </a:t>
            </a:r>
          </a:p>
          <a:p>
            <a:pPr algn="ctr"/>
            <a:r>
              <a:rPr lang="en-GB" dirty="0">
                <a:solidFill>
                  <a:srgbClr val="009242"/>
                </a:solidFill>
              </a:rPr>
              <a:t>remainder to consider. </a:t>
            </a:r>
          </a:p>
          <a:p>
            <a:pPr algn="ctr"/>
            <a:endParaRPr lang="en-GB" dirty="0">
              <a:solidFill>
                <a:srgbClr val="009242"/>
              </a:solidFill>
            </a:endParaRPr>
          </a:p>
          <a:p>
            <a:pPr algn="ctr"/>
            <a:r>
              <a:rPr lang="en-GB" dirty="0">
                <a:solidFill>
                  <a:srgbClr val="009242"/>
                </a:solidFill>
              </a:rPr>
              <a:t>Listing the 15 and 18 times tables is a great starting point. To scaffold this question, the use of a calculator may help with the more challenging times tables.</a:t>
            </a:r>
          </a:p>
        </p:txBody>
      </p:sp>
    </p:spTree>
    <p:extLst>
      <p:ext uri="{BB962C8B-B14F-4D97-AF65-F5344CB8AC3E}">
        <p14:creationId xmlns:p14="http://schemas.microsoft.com/office/powerpoint/2010/main" val="141917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688443"/>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6</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7" y="561579"/>
            <a:ext cx="8135067" cy="2126864"/>
          </a:xfrm>
          <a:prstGeom prst="rect">
            <a:avLst/>
          </a:prstGeom>
          <a:noFill/>
        </p:spPr>
        <p:txBody>
          <a:bodyPr wrap="square" rtlCol="0">
            <a:spAutoFit/>
          </a:bodyPr>
          <a:lstStyle/>
          <a:p>
            <a:pPr>
              <a:lnSpc>
                <a:spcPct val="150000"/>
              </a:lnSpc>
            </a:pPr>
            <a:r>
              <a:rPr lang="en-GB" dirty="0"/>
              <a:t>In a group of 200 elves</a:t>
            </a:r>
          </a:p>
          <a:p>
            <a:pPr marL="285750" indent="-285750">
              <a:lnSpc>
                <a:spcPct val="150000"/>
              </a:lnSpc>
              <a:buFont typeface="Arial" panose="020B0604020202020204" pitchFamily="34" charset="0"/>
              <a:buChar char="•"/>
            </a:pPr>
            <a:r>
              <a:rPr lang="en-GB" dirty="0"/>
              <a:t>176 elves said they like candy canes.</a:t>
            </a:r>
          </a:p>
          <a:p>
            <a:pPr marL="285750" indent="-285750">
              <a:lnSpc>
                <a:spcPct val="150000"/>
              </a:lnSpc>
              <a:buFont typeface="Arial" panose="020B0604020202020204" pitchFamily="34" charset="0"/>
              <a:buChar char="•"/>
            </a:pPr>
            <a:r>
              <a:rPr lang="en-GB" dirty="0"/>
              <a:t>138 elves said they like marshmallows.</a:t>
            </a:r>
          </a:p>
          <a:p>
            <a:pPr marL="285750" indent="-285750">
              <a:lnSpc>
                <a:spcPct val="150000"/>
              </a:lnSpc>
              <a:buFont typeface="Arial" panose="020B0604020202020204" pitchFamily="34" charset="0"/>
              <a:buChar char="•"/>
            </a:pPr>
            <a:r>
              <a:rPr lang="en-GB" dirty="0"/>
              <a:t>17 elves did not like either.</a:t>
            </a:r>
          </a:p>
          <a:p>
            <a:pPr>
              <a:lnSpc>
                <a:spcPct val="150000"/>
              </a:lnSpc>
            </a:pPr>
            <a:r>
              <a:rPr lang="en-GB" dirty="0"/>
              <a:t>Find the probability of picking an elf at random that only likes candy canes.</a:t>
            </a:r>
          </a:p>
        </p:txBody>
      </p:sp>
      <p:grpSp>
        <p:nvGrpSpPr>
          <p:cNvPr id="10" name="Group 9">
            <a:extLst>
              <a:ext uri="{FF2B5EF4-FFF2-40B4-BE49-F238E27FC236}">
                <a16:creationId xmlns:a16="http://schemas.microsoft.com/office/drawing/2014/main" id="{1D6B4724-7301-7F34-88E9-63216867C63A}"/>
              </a:ext>
            </a:extLst>
          </p:cNvPr>
          <p:cNvGrpSpPr/>
          <p:nvPr/>
        </p:nvGrpSpPr>
        <p:grpSpPr>
          <a:xfrm>
            <a:off x="800735" y="3153994"/>
            <a:ext cx="5403179" cy="2843776"/>
            <a:chOff x="1610096" y="2901416"/>
            <a:chExt cx="6225396" cy="3250555"/>
          </a:xfrm>
        </p:grpSpPr>
        <p:sp>
          <p:nvSpPr>
            <p:cNvPr id="6" name="Oval 5">
              <a:extLst>
                <a:ext uri="{FF2B5EF4-FFF2-40B4-BE49-F238E27FC236}">
                  <a16:creationId xmlns:a16="http://schemas.microsoft.com/office/drawing/2014/main" id="{F9F4A597-4F40-E405-653D-A178A6F13410}"/>
                </a:ext>
              </a:extLst>
            </p:cNvPr>
            <p:cNvSpPr/>
            <p:nvPr/>
          </p:nvSpPr>
          <p:spPr>
            <a:xfrm>
              <a:off x="1610096" y="3270748"/>
              <a:ext cx="3743864" cy="2881223"/>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7E3CED4-D2E6-5DF8-D7C9-780A77E4D439}"/>
                </a:ext>
              </a:extLst>
            </p:cNvPr>
            <p:cNvSpPr/>
            <p:nvPr/>
          </p:nvSpPr>
          <p:spPr>
            <a:xfrm>
              <a:off x="4091628" y="3270748"/>
              <a:ext cx="3743864" cy="2881223"/>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7ECDC32-61FF-B7DC-E7F6-15568DE392E5}"/>
                </a:ext>
              </a:extLst>
            </p:cNvPr>
            <p:cNvSpPr txBox="1"/>
            <p:nvPr/>
          </p:nvSpPr>
          <p:spPr>
            <a:xfrm>
              <a:off x="2628613" y="2901416"/>
              <a:ext cx="1706831" cy="369332"/>
            </a:xfrm>
            <a:prstGeom prst="rect">
              <a:avLst/>
            </a:prstGeom>
            <a:noFill/>
          </p:spPr>
          <p:txBody>
            <a:bodyPr wrap="square" rtlCol="0">
              <a:spAutoFit/>
            </a:bodyPr>
            <a:lstStyle/>
            <a:p>
              <a:pPr algn="ctr"/>
              <a:r>
                <a:rPr lang="en-GB" dirty="0"/>
                <a:t>candy canes</a:t>
              </a:r>
            </a:p>
          </p:txBody>
        </p:sp>
        <p:sp>
          <p:nvSpPr>
            <p:cNvPr id="9" name="TextBox 8">
              <a:extLst>
                <a:ext uri="{FF2B5EF4-FFF2-40B4-BE49-F238E27FC236}">
                  <a16:creationId xmlns:a16="http://schemas.microsoft.com/office/drawing/2014/main" id="{CE56EE48-F9AF-4826-839F-8508C69D9910}"/>
                </a:ext>
              </a:extLst>
            </p:cNvPr>
            <p:cNvSpPr txBox="1"/>
            <p:nvPr/>
          </p:nvSpPr>
          <p:spPr>
            <a:xfrm>
              <a:off x="5110144" y="2901416"/>
              <a:ext cx="1892565" cy="422162"/>
            </a:xfrm>
            <a:prstGeom prst="rect">
              <a:avLst/>
            </a:prstGeom>
            <a:noFill/>
          </p:spPr>
          <p:txBody>
            <a:bodyPr wrap="square" rtlCol="0">
              <a:spAutoFit/>
            </a:bodyPr>
            <a:lstStyle/>
            <a:p>
              <a:pPr algn="ctr"/>
              <a:r>
                <a:rPr lang="en-GB" dirty="0"/>
                <a:t>marshmallows</a:t>
              </a:r>
            </a:p>
          </p:txBody>
        </p:sp>
      </p:grpSp>
      <p:sp>
        <p:nvSpPr>
          <p:cNvPr id="11" name="Rectangle 10">
            <a:extLst>
              <a:ext uri="{FF2B5EF4-FFF2-40B4-BE49-F238E27FC236}">
                <a16:creationId xmlns:a16="http://schemas.microsoft.com/office/drawing/2014/main" id="{9DDEDE57-DD46-059D-537C-619B7B8F631C}"/>
              </a:ext>
            </a:extLst>
          </p:cNvPr>
          <p:cNvSpPr/>
          <p:nvPr/>
        </p:nvSpPr>
        <p:spPr>
          <a:xfrm>
            <a:off x="508958" y="2855343"/>
            <a:ext cx="5986733" cy="344107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847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173358" y="2705221"/>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6</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178997" y="561579"/>
            <a:ext cx="8135067" cy="2126864"/>
          </a:xfrm>
          <a:prstGeom prst="rect">
            <a:avLst/>
          </a:prstGeom>
          <a:noFill/>
        </p:spPr>
        <p:txBody>
          <a:bodyPr wrap="square" rtlCol="0">
            <a:spAutoFit/>
          </a:bodyPr>
          <a:lstStyle/>
          <a:p>
            <a:pPr>
              <a:lnSpc>
                <a:spcPct val="150000"/>
              </a:lnSpc>
            </a:pPr>
            <a:r>
              <a:rPr lang="en-GB" dirty="0"/>
              <a:t>In a group of 200 elves</a:t>
            </a:r>
          </a:p>
          <a:p>
            <a:pPr marL="285750" indent="-285750">
              <a:lnSpc>
                <a:spcPct val="150000"/>
              </a:lnSpc>
              <a:buFont typeface="Arial" panose="020B0604020202020204" pitchFamily="34" charset="0"/>
              <a:buChar char="•"/>
            </a:pPr>
            <a:r>
              <a:rPr lang="en-GB" dirty="0"/>
              <a:t>176 elves said they like candy canes.</a:t>
            </a:r>
          </a:p>
          <a:p>
            <a:pPr marL="285750" indent="-285750">
              <a:lnSpc>
                <a:spcPct val="150000"/>
              </a:lnSpc>
              <a:buFont typeface="Arial" panose="020B0604020202020204" pitchFamily="34" charset="0"/>
              <a:buChar char="•"/>
            </a:pPr>
            <a:r>
              <a:rPr lang="en-GB" dirty="0"/>
              <a:t>138 elves said they like marshmallows.</a:t>
            </a:r>
          </a:p>
          <a:p>
            <a:pPr marL="285750" indent="-285750">
              <a:lnSpc>
                <a:spcPct val="150000"/>
              </a:lnSpc>
              <a:buFont typeface="Arial" panose="020B0604020202020204" pitchFamily="34" charset="0"/>
              <a:buChar char="•"/>
            </a:pPr>
            <a:r>
              <a:rPr lang="en-GB" dirty="0"/>
              <a:t>17 elves did not like either.</a:t>
            </a:r>
          </a:p>
          <a:p>
            <a:pPr>
              <a:lnSpc>
                <a:spcPct val="150000"/>
              </a:lnSpc>
            </a:pPr>
            <a:r>
              <a:rPr lang="en-GB" dirty="0"/>
              <a:t>Find the probability of picking an elf at random that only likes candy canes.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BD79C25-D3E7-86B3-7A48-ADE64670A0CC}"/>
                  </a:ext>
                </a:extLst>
              </p:cNvPr>
              <p:cNvSpPr txBox="1"/>
              <p:nvPr/>
            </p:nvSpPr>
            <p:spPr>
              <a:xfrm>
                <a:off x="6611832" y="2776020"/>
                <a:ext cx="2395985" cy="707886"/>
              </a:xfrm>
              <a:prstGeom prst="rect">
                <a:avLst/>
              </a:prstGeom>
              <a:noFill/>
            </p:spPr>
            <p:txBody>
              <a:bodyPr wrap="square" rtlCol="0">
                <a:spAutoFit/>
              </a:bodyPr>
              <a:lstStyle/>
              <a:p>
                <a:pPr algn="ctr"/>
                <a:r>
                  <a:rPr lang="en-GB" sz="2000" dirty="0">
                    <a:solidFill>
                      <a:srgbClr val="FF0000"/>
                    </a:solidFill>
                  </a:rPr>
                  <a:t>200 </a:t>
                </a:r>
                <a14:m>
                  <m:oMath xmlns:m="http://schemas.openxmlformats.org/officeDocument/2006/math">
                    <m:r>
                      <a:rPr lang="en-GB" sz="2000" b="0" i="1" smtClean="0">
                        <a:solidFill>
                          <a:srgbClr val="FF0000"/>
                        </a:solidFill>
                        <a:latin typeface="Cambria Math" panose="02040503050406030204" pitchFamily="18" charset="0"/>
                      </a:rPr>
                      <m:t>− </m:t>
                    </m:r>
                  </m:oMath>
                </a14:m>
                <a:r>
                  <a:rPr lang="en-GB" sz="2000" dirty="0">
                    <a:solidFill>
                      <a:srgbClr val="FF0000"/>
                    </a:solidFill>
                  </a:rPr>
                  <a:t>17 </a:t>
                </a:r>
                <a14:m>
                  <m:oMath xmlns:m="http://schemas.openxmlformats.org/officeDocument/2006/math">
                    <m:r>
                      <a:rPr lang="en-GB" sz="2000" b="0" i="1" smtClean="0">
                        <a:solidFill>
                          <a:srgbClr val="FF0000"/>
                        </a:solidFill>
                        <a:latin typeface="Cambria Math" panose="02040503050406030204" pitchFamily="18" charset="0"/>
                      </a:rPr>
                      <m:t>= </m:t>
                    </m:r>
                  </m:oMath>
                </a14:m>
                <a:r>
                  <a:rPr lang="en-GB" sz="2000" dirty="0">
                    <a:solidFill>
                      <a:srgbClr val="FF0000"/>
                    </a:solidFill>
                  </a:rPr>
                  <a:t>183 elves left to sort</a:t>
                </a:r>
              </a:p>
            </p:txBody>
          </p:sp>
        </mc:Choice>
        <mc:Fallback xmlns="">
          <p:sp>
            <p:nvSpPr>
              <p:cNvPr id="14" name="TextBox 13">
                <a:extLst>
                  <a:ext uri="{FF2B5EF4-FFF2-40B4-BE49-F238E27FC236}">
                    <a16:creationId xmlns:a16="http://schemas.microsoft.com/office/drawing/2014/main" id="{8BD79C25-D3E7-86B3-7A48-ADE64670A0CC}"/>
                  </a:ext>
                </a:extLst>
              </p:cNvPr>
              <p:cNvSpPr txBox="1">
                <a:spLocks noRot="1" noChangeAspect="1" noMove="1" noResize="1" noEditPoints="1" noAdjustHandles="1" noChangeArrowheads="1" noChangeShapeType="1" noTextEdit="1"/>
              </p:cNvSpPr>
              <p:nvPr/>
            </p:nvSpPr>
            <p:spPr>
              <a:xfrm>
                <a:off x="6611832" y="2776020"/>
                <a:ext cx="2395985" cy="707886"/>
              </a:xfrm>
              <a:prstGeom prst="rect">
                <a:avLst/>
              </a:prstGeom>
              <a:blipFill>
                <a:blip r:embed="rId5"/>
                <a:stretch>
                  <a:fillRect t="-4274" b="-136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841EBA7-D6D5-A5DF-A159-AA561FD44C16}"/>
                  </a:ext>
                </a:extLst>
              </p:cNvPr>
              <p:cNvSpPr txBox="1"/>
              <p:nvPr/>
            </p:nvSpPr>
            <p:spPr>
              <a:xfrm>
                <a:off x="6435130" y="3677037"/>
                <a:ext cx="2749388" cy="400110"/>
              </a:xfrm>
              <a:prstGeom prst="rect">
                <a:avLst/>
              </a:prstGeom>
              <a:noFill/>
            </p:spPr>
            <p:txBody>
              <a:bodyPr wrap="square" rtlCol="0">
                <a:spAutoFit/>
              </a:bodyPr>
              <a:lstStyle/>
              <a:p>
                <a:pPr algn="ctr"/>
                <a:r>
                  <a:rPr lang="en-GB" sz="2000" dirty="0">
                    <a:solidFill>
                      <a:srgbClr val="FF0000"/>
                    </a:solidFill>
                  </a:rPr>
                  <a:t>138 </a:t>
                </a:r>
                <a14:m>
                  <m:oMath xmlns:m="http://schemas.openxmlformats.org/officeDocument/2006/math">
                    <m:r>
                      <a:rPr lang="en-GB" sz="2000" b="0" i="1" smtClean="0">
                        <a:solidFill>
                          <a:srgbClr val="FF0000"/>
                        </a:solidFill>
                        <a:latin typeface="Cambria Math" panose="02040503050406030204" pitchFamily="18" charset="0"/>
                      </a:rPr>
                      <m:t>+ </m:t>
                    </m:r>
                  </m:oMath>
                </a14:m>
                <a:r>
                  <a:rPr lang="en-GB" sz="2000" dirty="0">
                    <a:solidFill>
                      <a:srgbClr val="FF0000"/>
                    </a:solidFill>
                  </a:rPr>
                  <a:t>176 </a:t>
                </a:r>
                <a14:m>
                  <m:oMath xmlns:m="http://schemas.openxmlformats.org/officeDocument/2006/math">
                    <m:r>
                      <a:rPr lang="en-GB" sz="2000" b="0" i="1" smtClean="0">
                        <a:solidFill>
                          <a:srgbClr val="FF0000"/>
                        </a:solidFill>
                        <a:latin typeface="Cambria Math" panose="02040503050406030204" pitchFamily="18" charset="0"/>
                      </a:rPr>
                      <m:t>=</m:t>
                    </m:r>
                  </m:oMath>
                </a14:m>
                <a:r>
                  <a:rPr lang="en-GB" sz="2000" dirty="0">
                    <a:solidFill>
                      <a:srgbClr val="FF0000"/>
                    </a:solidFill>
                  </a:rPr>
                  <a:t> 314 elves</a:t>
                </a:r>
              </a:p>
            </p:txBody>
          </p:sp>
        </mc:Choice>
        <mc:Fallback xmlns="">
          <p:sp>
            <p:nvSpPr>
              <p:cNvPr id="15" name="TextBox 14">
                <a:extLst>
                  <a:ext uri="{FF2B5EF4-FFF2-40B4-BE49-F238E27FC236}">
                    <a16:creationId xmlns:a16="http://schemas.microsoft.com/office/drawing/2014/main" id="{C841EBA7-D6D5-A5DF-A159-AA561FD44C16}"/>
                  </a:ext>
                </a:extLst>
              </p:cNvPr>
              <p:cNvSpPr txBox="1">
                <a:spLocks noRot="1" noChangeAspect="1" noMove="1" noResize="1" noEditPoints="1" noAdjustHandles="1" noChangeArrowheads="1" noChangeShapeType="1" noTextEdit="1"/>
              </p:cNvSpPr>
              <p:nvPr/>
            </p:nvSpPr>
            <p:spPr>
              <a:xfrm>
                <a:off x="6435130" y="3677037"/>
                <a:ext cx="2749388" cy="400110"/>
              </a:xfrm>
              <a:prstGeom prst="rect">
                <a:avLst/>
              </a:prstGeom>
              <a:blipFill>
                <a:blip r:embed="rId6"/>
                <a:stretch>
                  <a:fillRect t="-7576" b="-257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D708A4F-5537-9508-ED20-0BCD0570E513}"/>
                  </a:ext>
                </a:extLst>
              </p:cNvPr>
              <p:cNvSpPr txBox="1"/>
              <p:nvPr/>
            </p:nvSpPr>
            <p:spPr>
              <a:xfrm>
                <a:off x="6435130" y="4270278"/>
                <a:ext cx="2749388" cy="400110"/>
              </a:xfrm>
              <a:prstGeom prst="rect">
                <a:avLst/>
              </a:prstGeom>
              <a:noFill/>
            </p:spPr>
            <p:txBody>
              <a:bodyPr wrap="square" rtlCol="0">
                <a:spAutoFit/>
              </a:bodyPr>
              <a:lstStyle/>
              <a:p>
                <a:pPr algn="ctr"/>
                <a:r>
                  <a:rPr lang="en-GB" sz="2000" dirty="0">
                    <a:solidFill>
                      <a:srgbClr val="FF0000"/>
                    </a:solidFill>
                  </a:rPr>
                  <a:t>314 </a:t>
                </a:r>
                <a14:m>
                  <m:oMath xmlns:m="http://schemas.openxmlformats.org/officeDocument/2006/math">
                    <m:r>
                      <a:rPr lang="en-GB" sz="2000" b="0" i="1" smtClean="0">
                        <a:solidFill>
                          <a:srgbClr val="FF0000"/>
                        </a:solidFill>
                        <a:latin typeface="Cambria Math" panose="02040503050406030204" pitchFamily="18" charset="0"/>
                      </a:rPr>
                      <m:t>−</m:t>
                    </m:r>
                  </m:oMath>
                </a14:m>
                <a:r>
                  <a:rPr lang="en-GB" sz="2000" dirty="0">
                    <a:solidFill>
                      <a:srgbClr val="FF0000"/>
                    </a:solidFill>
                  </a:rPr>
                  <a:t> 183 </a:t>
                </a:r>
                <a14:m>
                  <m:oMath xmlns:m="http://schemas.openxmlformats.org/officeDocument/2006/math">
                    <m:r>
                      <a:rPr lang="en-GB" sz="2000" b="0" i="1" smtClean="0">
                        <a:solidFill>
                          <a:srgbClr val="FF0000"/>
                        </a:solidFill>
                        <a:latin typeface="Cambria Math" panose="02040503050406030204" pitchFamily="18" charset="0"/>
                      </a:rPr>
                      <m:t>= </m:t>
                    </m:r>
                  </m:oMath>
                </a14:m>
                <a:r>
                  <a:rPr lang="en-GB" sz="2000" dirty="0">
                    <a:solidFill>
                      <a:srgbClr val="FF0000"/>
                    </a:solidFill>
                  </a:rPr>
                  <a:t>131</a:t>
                </a:r>
              </a:p>
            </p:txBody>
          </p:sp>
        </mc:Choice>
        <mc:Fallback xmlns="">
          <p:sp>
            <p:nvSpPr>
              <p:cNvPr id="16" name="TextBox 15">
                <a:extLst>
                  <a:ext uri="{FF2B5EF4-FFF2-40B4-BE49-F238E27FC236}">
                    <a16:creationId xmlns:a16="http://schemas.microsoft.com/office/drawing/2014/main" id="{BD708A4F-5537-9508-ED20-0BCD0570E513}"/>
                  </a:ext>
                </a:extLst>
              </p:cNvPr>
              <p:cNvSpPr txBox="1">
                <a:spLocks noRot="1" noChangeAspect="1" noMove="1" noResize="1" noEditPoints="1" noAdjustHandles="1" noChangeArrowheads="1" noChangeShapeType="1" noTextEdit="1"/>
              </p:cNvSpPr>
              <p:nvPr/>
            </p:nvSpPr>
            <p:spPr>
              <a:xfrm>
                <a:off x="6435130" y="4270278"/>
                <a:ext cx="2749388" cy="400110"/>
              </a:xfrm>
              <a:prstGeom prst="rect">
                <a:avLst/>
              </a:prstGeom>
              <a:blipFill>
                <a:blip r:embed="rId7"/>
                <a:stretch>
                  <a:fillRect t="-9231" b="-2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9C2C5F-661B-C2A6-2C06-FECDF9897332}"/>
                  </a:ext>
                </a:extLst>
              </p:cNvPr>
              <p:cNvSpPr txBox="1"/>
              <p:nvPr/>
            </p:nvSpPr>
            <p:spPr>
              <a:xfrm>
                <a:off x="6802044" y="4863519"/>
                <a:ext cx="2015561" cy="400110"/>
              </a:xfrm>
              <a:prstGeom prst="rect">
                <a:avLst/>
              </a:prstGeom>
              <a:noFill/>
            </p:spPr>
            <p:txBody>
              <a:bodyPr wrap="square" rtlCol="0">
                <a:spAutoFit/>
              </a:bodyPr>
              <a:lstStyle/>
              <a:p>
                <a:pPr algn="ctr"/>
                <a:r>
                  <a:rPr lang="en-GB" sz="2000" dirty="0">
                    <a:solidFill>
                      <a:srgbClr val="FF0000"/>
                    </a:solidFill>
                  </a:rPr>
                  <a:t>176 </a:t>
                </a:r>
                <a14:m>
                  <m:oMath xmlns:m="http://schemas.openxmlformats.org/officeDocument/2006/math">
                    <m:r>
                      <a:rPr lang="en-GB" sz="2000" b="0" i="1" smtClean="0">
                        <a:solidFill>
                          <a:srgbClr val="FF0000"/>
                        </a:solidFill>
                        <a:latin typeface="Cambria Math" panose="02040503050406030204" pitchFamily="18" charset="0"/>
                      </a:rPr>
                      <m:t>− </m:t>
                    </m:r>
                  </m:oMath>
                </a14:m>
                <a:r>
                  <a:rPr lang="en-GB" sz="2000" dirty="0">
                    <a:solidFill>
                      <a:srgbClr val="FF0000"/>
                    </a:solidFill>
                  </a:rPr>
                  <a:t>131 </a:t>
                </a:r>
                <a14:m>
                  <m:oMath xmlns:m="http://schemas.openxmlformats.org/officeDocument/2006/math">
                    <m:r>
                      <a:rPr lang="en-GB" sz="2000" b="0" i="1" smtClean="0">
                        <a:solidFill>
                          <a:srgbClr val="FF0000"/>
                        </a:solidFill>
                        <a:latin typeface="Cambria Math" panose="02040503050406030204" pitchFamily="18" charset="0"/>
                      </a:rPr>
                      <m:t>= </m:t>
                    </m:r>
                  </m:oMath>
                </a14:m>
                <a:r>
                  <a:rPr lang="en-GB" sz="2000" dirty="0">
                    <a:solidFill>
                      <a:srgbClr val="FF0000"/>
                    </a:solidFill>
                  </a:rPr>
                  <a:t>45</a:t>
                </a:r>
              </a:p>
            </p:txBody>
          </p:sp>
        </mc:Choice>
        <mc:Fallback xmlns="">
          <p:sp>
            <p:nvSpPr>
              <p:cNvPr id="18" name="TextBox 17">
                <a:extLst>
                  <a:ext uri="{FF2B5EF4-FFF2-40B4-BE49-F238E27FC236}">
                    <a16:creationId xmlns:a16="http://schemas.microsoft.com/office/drawing/2014/main" id="{819C2C5F-661B-C2A6-2C06-FECDF9897332}"/>
                  </a:ext>
                </a:extLst>
              </p:cNvPr>
              <p:cNvSpPr txBox="1">
                <a:spLocks noRot="1" noChangeAspect="1" noMove="1" noResize="1" noEditPoints="1" noAdjustHandles="1" noChangeArrowheads="1" noChangeShapeType="1" noTextEdit="1"/>
              </p:cNvSpPr>
              <p:nvPr/>
            </p:nvSpPr>
            <p:spPr>
              <a:xfrm>
                <a:off x="6802044" y="4863519"/>
                <a:ext cx="2015561" cy="400110"/>
              </a:xfrm>
              <a:prstGeom prst="rect">
                <a:avLst/>
              </a:prstGeom>
              <a:blipFill>
                <a:blip r:embed="rId8"/>
                <a:stretch>
                  <a:fillRect t="-9231" b="-2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9F1A2A1-ECF1-A573-9154-ED7F966A748A}"/>
                  </a:ext>
                </a:extLst>
              </p:cNvPr>
              <p:cNvSpPr txBox="1"/>
              <p:nvPr/>
            </p:nvSpPr>
            <p:spPr>
              <a:xfrm>
                <a:off x="6802044" y="5456760"/>
                <a:ext cx="2015561" cy="400110"/>
              </a:xfrm>
              <a:prstGeom prst="rect">
                <a:avLst/>
              </a:prstGeom>
              <a:noFill/>
            </p:spPr>
            <p:txBody>
              <a:bodyPr wrap="square" rtlCol="0">
                <a:spAutoFit/>
              </a:bodyPr>
              <a:lstStyle/>
              <a:p>
                <a:pPr algn="ctr"/>
                <a:r>
                  <a:rPr lang="en-GB" sz="2000" dirty="0">
                    <a:solidFill>
                      <a:srgbClr val="FF0000"/>
                    </a:solidFill>
                  </a:rPr>
                  <a:t>138 </a:t>
                </a:r>
                <a14:m>
                  <m:oMath xmlns:m="http://schemas.openxmlformats.org/officeDocument/2006/math">
                    <m:r>
                      <a:rPr lang="en-GB" sz="2000" b="0" i="1" smtClean="0">
                        <a:solidFill>
                          <a:srgbClr val="FF0000"/>
                        </a:solidFill>
                        <a:latin typeface="Cambria Math" panose="02040503050406030204" pitchFamily="18" charset="0"/>
                      </a:rPr>
                      <m:t>− </m:t>
                    </m:r>
                  </m:oMath>
                </a14:m>
                <a:r>
                  <a:rPr lang="en-GB" sz="2000" dirty="0">
                    <a:solidFill>
                      <a:srgbClr val="FF0000"/>
                    </a:solidFill>
                  </a:rPr>
                  <a:t>131 </a:t>
                </a:r>
                <a14:m>
                  <m:oMath xmlns:m="http://schemas.openxmlformats.org/officeDocument/2006/math">
                    <m:r>
                      <a:rPr lang="en-GB" sz="2000" b="0" i="1" smtClean="0">
                        <a:solidFill>
                          <a:srgbClr val="FF0000"/>
                        </a:solidFill>
                        <a:latin typeface="Cambria Math" panose="02040503050406030204" pitchFamily="18" charset="0"/>
                      </a:rPr>
                      <m:t>= </m:t>
                    </m:r>
                  </m:oMath>
                </a14:m>
                <a:r>
                  <a:rPr lang="en-GB" sz="2000" dirty="0">
                    <a:solidFill>
                      <a:srgbClr val="FF0000"/>
                    </a:solidFill>
                  </a:rPr>
                  <a:t>7</a:t>
                </a:r>
              </a:p>
            </p:txBody>
          </p:sp>
        </mc:Choice>
        <mc:Fallback xmlns="">
          <p:sp>
            <p:nvSpPr>
              <p:cNvPr id="20" name="TextBox 19">
                <a:extLst>
                  <a:ext uri="{FF2B5EF4-FFF2-40B4-BE49-F238E27FC236}">
                    <a16:creationId xmlns:a16="http://schemas.microsoft.com/office/drawing/2014/main" id="{09F1A2A1-ECF1-A573-9154-ED7F966A748A}"/>
                  </a:ext>
                </a:extLst>
              </p:cNvPr>
              <p:cNvSpPr txBox="1">
                <a:spLocks noRot="1" noChangeAspect="1" noMove="1" noResize="1" noEditPoints="1" noAdjustHandles="1" noChangeArrowheads="1" noChangeShapeType="1" noTextEdit="1"/>
              </p:cNvSpPr>
              <p:nvPr/>
            </p:nvSpPr>
            <p:spPr>
              <a:xfrm>
                <a:off x="6802044" y="5456760"/>
                <a:ext cx="2015561" cy="400110"/>
              </a:xfrm>
              <a:prstGeom prst="rect">
                <a:avLst/>
              </a:prstGeom>
              <a:blipFill>
                <a:blip r:embed="rId9"/>
                <a:stretch>
                  <a:fillRect t="-7576" b="-25758"/>
                </a:stretch>
              </a:blipFill>
            </p:spPr>
            <p:txBody>
              <a:bodyPr/>
              <a:lstStyle/>
              <a:p>
                <a:r>
                  <a:rPr lang="en-GB">
                    <a:noFill/>
                  </a:rPr>
                  <a:t> </a:t>
                </a:r>
              </a:p>
            </p:txBody>
          </p:sp>
        </mc:Fallback>
      </mc:AlternateContent>
      <p:grpSp>
        <p:nvGrpSpPr>
          <p:cNvPr id="10" name="Group 9">
            <a:extLst>
              <a:ext uri="{FF2B5EF4-FFF2-40B4-BE49-F238E27FC236}">
                <a16:creationId xmlns:a16="http://schemas.microsoft.com/office/drawing/2014/main" id="{1D6B4724-7301-7F34-88E9-63216867C63A}"/>
              </a:ext>
            </a:extLst>
          </p:cNvPr>
          <p:cNvGrpSpPr/>
          <p:nvPr/>
        </p:nvGrpSpPr>
        <p:grpSpPr>
          <a:xfrm>
            <a:off x="764779" y="3117191"/>
            <a:ext cx="4737329" cy="2493329"/>
            <a:chOff x="1610096" y="2901416"/>
            <a:chExt cx="6225396" cy="3250555"/>
          </a:xfrm>
        </p:grpSpPr>
        <p:sp>
          <p:nvSpPr>
            <p:cNvPr id="6" name="Oval 5">
              <a:extLst>
                <a:ext uri="{FF2B5EF4-FFF2-40B4-BE49-F238E27FC236}">
                  <a16:creationId xmlns:a16="http://schemas.microsoft.com/office/drawing/2014/main" id="{F9F4A597-4F40-E405-653D-A178A6F13410}"/>
                </a:ext>
              </a:extLst>
            </p:cNvPr>
            <p:cNvSpPr/>
            <p:nvPr/>
          </p:nvSpPr>
          <p:spPr>
            <a:xfrm>
              <a:off x="1610096" y="3270748"/>
              <a:ext cx="3743864" cy="2881223"/>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7E3CED4-D2E6-5DF8-D7C9-780A77E4D439}"/>
                </a:ext>
              </a:extLst>
            </p:cNvPr>
            <p:cNvSpPr/>
            <p:nvPr/>
          </p:nvSpPr>
          <p:spPr>
            <a:xfrm>
              <a:off x="4091628" y="3270748"/>
              <a:ext cx="3743864" cy="2881223"/>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7ECDC32-61FF-B7DC-E7F6-15568DE392E5}"/>
                </a:ext>
              </a:extLst>
            </p:cNvPr>
            <p:cNvSpPr txBox="1"/>
            <p:nvPr/>
          </p:nvSpPr>
          <p:spPr>
            <a:xfrm>
              <a:off x="2500533" y="2901416"/>
              <a:ext cx="1962991" cy="481498"/>
            </a:xfrm>
            <a:prstGeom prst="rect">
              <a:avLst/>
            </a:prstGeom>
            <a:noFill/>
          </p:spPr>
          <p:txBody>
            <a:bodyPr wrap="square" rtlCol="0">
              <a:spAutoFit/>
            </a:bodyPr>
            <a:lstStyle/>
            <a:p>
              <a:pPr algn="ctr"/>
              <a:r>
                <a:rPr lang="en-GB" dirty="0"/>
                <a:t>candy canes</a:t>
              </a:r>
            </a:p>
          </p:txBody>
        </p:sp>
        <p:sp>
          <p:nvSpPr>
            <p:cNvPr id="9" name="TextBox 8">
              <a:extLst>
                <a:ext uri="{FF2B5EF4-FFF2-40B4-BE49-F238E27FC236}">
                  <a16:creationId xmlns:a16="http://schemas.microsoft.com/office/drawing/2014/main" id="{CE56EE48-F9AF-4826-839F-8508C69D9910}"/>
                </a:ext>
              </a:extLst>
            </p:cNvPr>
            <p:cNvSpPr txBox="1"/>
            <p:nvPr/>
          </p:nvSpPr>
          <p:spPr>
            <a:xfrm>
              <a:off x="4849210" y="2901416"/>
              <a:ext cx="2414434" cy="481498"/>
            </a:xfrm>
            <a:prstGeom prst="rect">
              <a:avLst/>
            </a:prstGeom>
            <a:noFill/>
          </p:spPr>
          <p:txBody>
            <a:bodyPr wrap="square" rtlCol="0">
              <a:spAutoFit/>
            </a:bodyPr>
            <a:lstStyle/>
            <a:p>
              <a:pPr algn="ctr"/>
              <a:r>
                <a:rPr lang="en-GB" dirty="0"/>
                <a:t>marshmallows</a:t>
              </a:r>
            </a:p>
          </p:txBody>
        </p:sp>
      </p:grpSp>
      <p:sp>
        <p:nvSpPr>
          <p:cNvPr id="11" name="Rectangle 10">
            <a:extLst>
              <a:ext uri="{FF2B5EF4-FFF2-40B4-BE49-F238E27FC236}">
                <a16:creationId xmlns:a16="http://schemas.microsoft.com/office/drawing/2014/main" id="{9DDEDE57-DD46-059D-537C-619B7B8F631C}"/>
              </a:ext>
            </a:extLst>
          </p:cNvPr>
          <p:cNvSpPr/>
          <p:nvPr/>
        </p:nvSpPr>
        <p:spPr>
          <a:xfrm>
            <a:off x="508959" y="2855344"/>
            <a:ext cx="5248970" cy="301702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0A45302-769C-56B0-11F6-11FB529254D7}"/>
              </a:ext>
            </a:extLst>
          </p:cNvPr>
          <p:cNvSpPr txBox="1"/>
          <p:nvPr/>
        </p:nvSpPr>
        <p:spPr>
          <a:xfrm>
            <a:off x="5069663" y="5475911"/>
            <a:ext cx="688266" cy="404773"/>
          </a:xfrm>
          <a:prstGeom prst="rect">
            <a:avLst/>
          </a:prstGeom>
          <a:noFill/>
        </p:spPr>
        <p:txBody>
          <a:bodyPr wrap="square" rtlCol="0">
            <a:spAutoFit/>
          </a:bodyPr>
          <a:lstStyle/>
          <a:p>
            <a:pPr algn="ctr"/>
            <a:r>
              <a:rPr lang="en-GB" sz="2400" dirty="0">
                <a:solidFill>
                  <a:srgbClr val="FF0000"/>
                </a:solidFill>
              </a:rPr>
              <a:t>17</a:t>
            </a:r>
          </a:p>
        </p:txBody>
      </p:sp>
      <p:sp>
        <p:nvSpPr>
          <p:cNvPr id="17" name="TextBox 16">
            <a:extLst>
              <a:ext uri="{FF2B5EF4-FFF2-40B4-BE49-F238E27FC236}">
                <a16:creationId xmlns:a16="http://schemas.microsoft.com/office/drawing/2014/main" id="{F5B826E6-77EF-D0CF-40D2-CCD9F8371F41}"/>
              </a:ext>
            </a:extLst>
          </p:cNvPr>
          <p:cNvSpPr txBox="1"/>
          <p:nvPr/>
        </p:nvSpPr>
        <p:spPr>
          <a:xfrm>
            <a:off x="2698995" y="4287553"/>
            <a:ext cx="868897" cy="404773"/>
          </a:xfrm>
          <a:prstGeom prst="rect">
            <a:avLst/>
          </a:prstGeom>
          <a:noFill/>
        </p:spPr>
        <p:txBody>
          <a:bodyPr wrap="square" rtlCol="0">
            <a:spAutoFit/>
          </a:bodyPr>
          <a:lstStyle/>
          <a:p>
            <a:pPr algn="ctr"/>
            <a:r>
              <a:rPr lang="en-GB" sz="2400" dirty="0">
                <a:solidFill>
                  <a:srgbClr val="FF0000"/>
                </a:solidFill>
              </a:rPr>
              <a:t>131</a:t>
            </a:r>
          </a:p>
        </p:txBody>
      </p:sp>
      <p:sp>
        <p:nvSpPr>
          <p:cNvPr id="19" name="TextBox 18">
            <a:extLst>
              <a:ext uri="{FF2B5EF4-FFF2-40B4-BE49-F238E27FC236}">
                <a16:creationId xmlns:a16="http://schemas.microsoft.com/office/drawing/2014/main" id="{2352C500-054E-0FAF-FD1F-24E94DABF0EE}"/>
              </a:ext>
            </a:extLst>
          </p:cNvPr>
          <p:cNvSpPr txBox="1"/>
          <p:nvPr/>
        </p:nvSpPr>
        <p:spPr>
          <a:xfrm>
            <a:off x="1450941" y="4287553"/>
            <a:ext cx="1119320" cy="404773"/>
          </a:xfrm>
          <a:prstGeom prst="rect">
            <a:avLst/>
          </a:prstGeom>
          <a:noFill/>
        </p:spPr>
        <p:txBody>
          <a:bodyPr wrap="square" rtlCol="0">
            <a:spAutoFit/>
          </a:bodyPr>
          <a:lstStyle/>
          <a:p>
            <a:pPr algn="ctr"/>
            <a:r>
              <a:rPr lang="en-GB" sz="2400" dirty="0">
                <a:solidFill>
                  <a:srgbClr val="FF0000"/>
                </a:solidFill>
              </a:rPr>
              <a:t>45</a:t>
            </a:r>
          </a:p>
        </p:txBody>
      </p:sp>
      <p:sp>
        <p:nvSpPr>
          <p:cNvPr id="21" name="TextBox 20">
            <a:extLst>
              <a:ext uri="{FF2B5EF4-FFF2-40B4-BE49-F238E27FC236}">
                <a16:creationId xmlns:a16="http://schemas.microsoft.com/office/drawing/2014/main" id="{F5B75E3C-A33C-68E9-B6E1-DCE39C62E0B4}"/>
              </a:ext>
            </a:extLst>
          </p:cNvPr>
          <p:cNvSpPr txBox="1"/>
          <p:nvPr/>
        </p:nvSpPr>
        <p:spPr>
          <a:xfrm>
            <a:off x="3778877" y="4287552"/>
            <a:ext cx="1119320" cy="404773"/>
          </a:xfrm>
          <a:prstGeom prst="rect">
            <a:avLst/>
          </a:prstGeom>
          <a:noFill/>
        </p:spPr>
        <p:txBody>
          <a:bodyPr wrap="square" rtlCol="0">
            <a:spAutoFit/>
          </a:bodyPr>
          <a:lstStyle/>
          <a:p>
            <a:pPr algn="ctr"/>
            <a:r>
              <a:rPr lang="en-GB" sz="2400" dirty="0">
                <a:solidFill>
                  <a:srgbClr val="FF0000"/>
                </a:solidFill>
              </a:rPr>
              <a:t>7</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B6B3D86-40D1-CD00-9AD1-64CA31EE6F01}"/>
                  </a:ext>
                </a:extLst>
              </p:cNvPr>
              <p:cNvSpPr txBox="1"/>
              <p:nvPr/>
            </p:nvSpPr>
            <p:spPr>
              <a:xfrm>
                <a:off x="4714613" y="5957722"/>
                <a:ext cx="5092117" cy="533929"/>
              </a:xfrm>
              <a:prstGeom prst="rect">
                <a:avLst/>
              </a:prstGeom>
              <a:noFill/>
            </p:spPr>
            <p:txBody>
              <a:bodyPr wrap="square" rtlCol="0">
                <a:spAutoFit/>
              </a:bodyPr>
              <a:lstStyle/>
              <a:p>
                <a:pPr algn="ctr"/>
                <a14:m>
                  <m:oMath xmlns:m="http://schemas.openxmlformats.org/officeDocument/2006/math">
                    <m:r>
                      <a:rPr lang="en-GB" sz="2000" i="1" dirty="0" smtClean="0">
                        <a:solidFill>
                          <a:srgbClr val="FF0000"/>
                        </a:solidFill>
                        <a:latin typeface="Cambria Math" panose="02040503050406030204" pitchFamily="18" charset="0"/>
                      </a:rPr>
                      <m:t>𝑃</m:t>
                    </m:r>
                  </m:oMath>
                </a14:m>
                <a:r>
                  <a:rPr lang="en-GB" sz="2000" dirty="0">
                    <a:solidFill>
                      <a:srgbClr val="FF0000"/>
                    </a:solidFill>
                  </a:rPr>
                  <a:t>(elves only liking candy canes) = </a:t>
                </a:r>
                <a14:m>
                  <m:oMath xmlns:m="http://schemas.openxmlformats.org/officeDocument/2006/math">
                    <m:f>
                      <m:fPr>
                        <m:ctrlPr>
                          <a:rPr lang="en-GB" sz="2000" i="1">
                            <a:solidFill>
                              <a:srgbClr val="FF0000"/>
                            </a:solidFill>
                            <a:latin typeface="Cambria Math" panose="02040503050406030204" pitchFamily="18" charset="0"/>
                          </a:rPr>
                        </m:ctrlPr>
                      </m:fPr>
                      <m:num>
                        <m:r>
                          <a:rPr lang="en-GB" sz="2000" i="1">
                            <a:solidFill>
                              <a:srgbClr val="FF0000"/>
                            </a:solidFill>
                            <a:latin typeface="Cambria Math" panose="02040503050406030204" pitchFamily="18" charset="0"/>
                          </a:rPr>
                          <m:t>45</m:t>
                        </m:r>
                      </m:num>
                      <m:den>
                        <m:r>
                          <a:rPr lang="en-GB" sz="2000" i="1">
                            <a:solidFill>
                              <a:srgbClr val="FF0000"/>
                            </a:solidFill>
                            <a:latin typeface="Cambria Math" panose="02040503050406030204" pitchFamily="18" charset="0"/>
                          </a:rPr>
                          <m:t>200</m:t>
                        </m:r>
                      </m:den>
                    </m:f>
                  </m:oMath>
                </a14:m>
                <a:r>
                  <a:rPr lang="en-GB" sz="2000" dirty="0">
                    <a:solidFill>
                      <a:srgbClr val="FF0000"/>
                    </a:solidFill>
                  </a:rPr>
                  <a:t> = </a:t>
                </a:r>
                <a14:m>
                  <m:oMath xmlns:m="http://schemas.openxmlformats.org/officeDocument/2006/math">
                    <m:f>
                      <m:fPr>
                        <m:ctrlPr>
                          <a:rPr lang="en-GB" sz="2000" i="1">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9</m:t>
                        </m:r>
                      </m:num>
                      <m:den>
                        <m:r>
                          <a:rPr lang="en-GB" sz="2000" b="0" i="1" smtClean="0">
                            <a:solidFill>
                              <a:srgbClr val="FF0000"/>
                            </a:solidFill>
                            <a:latin typeface="Cambria Math" panose="02040503050406030204" pitchFamily="18" charset="0"/>
                          </a:rPr>
                          <m:t>4</m:t>
                        </m:r>
                        <m:r>
                          <a:rPr lang="en-GB" sz="2000" i="1">
                            <a:solidFill>
                              <a:srgbClr val="FF0000"/>
                            </a:solidFill>
                            <a:latin typeface="Cambria Math" panose="02040503050406030204" pitchFamily="18" charset="0"/>
                          </a:rPr>
                          <m:t>0</m:t>
                        </m:r>
                      </m:den>
                    </m:f>
                  </m:oMath>
                </a14:m>
                <a:endParaRPr lang="en-GB" sz="2000" dirty="0">
                  <a:solidFill>
                    <a:srgbClr val="FF0000"/>
                  </a:solidFill>
                </a:endParaRPr>
              </a:p>
            </p:txBody>
          </p:sp>
        </mc:Choice>
        <mc:Fallback xmlns="">
          <p:sp>
            <p:nvSpPr>
              <p:cNvPr id="22" name="TextBox 21">
                <a:extLst>
                  <a:ext uri="{FF2B5EF4-FFF2-40B4-BE49-F238E27FC236}">
                    <a16:creationId xmlns:a16="http://schemas.microsoft.com/office/drawing/2014/main" id="{5B6B3D86-40D1-CD00-9AD1-64CA31EE6F01}"/>
                  </a:ext>
                </a:extLst>
              </p:cNvPr>
              <p:cNvSpPr txBox="1">
                <a:spLocks noRot="1" noChangeAspect="1" noMove="1" noResize="1" noEditPoints="1" noAdjustHandles="1" noChangeArrowheads="1" noChangeShapeType="1" noTextEdit="1"/>
              </p:cNvSpPr>
              <p:nvPr/>
            </p:nvSpPr>
            <p:spPr>
              <a:xfrm>
                <a:off x="4714613" y="5957722"/>
                <a:ext cx="5092117" cy="533929"/>
              </a:xfrm>
              <a:prstGeom prst="rect">
                <a:avLst/>
              </a:prstGeom>
              <a:blipFill>
                <a:blip r:embed="rId10"/>
                <a:stretch>
                  <a:fillRect b="-6818"/>
                </a:stretch>
              </a:blipFill>
            </p:spPr>
            <p:txBody>
              <a:bodyPr/>
              <a:lstStyle/>
              <a:p>
                <a:r>
                  <a:rPr lang="en-GB">
                    <a:noFill/>
                  </a:rPr>
                  <a:t> </a:t>
                </a:r>
              </a:p>
            </p:txBody>
          </p:sp>
        </mc:Fallback>
      </mc:AlternateContent>
    </p:spTree>
    <p:extLst>
      <p:ext uri="{BB962C8B-B14F-4D97-AF65-F5344CB8AC3E}">
        <p14:creationId xmlns:p14="http://schemas.microsoft.com/office/powerpoint/2010/main" val="153356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6</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mc:AlternateContent xmlns:mc="http://schemas.openxmlformats.org/markup-compatibility/2006" xmlns:a14="http://schemas.microsoft.com/office/drawing/2010/main">
        <mc:Choice Requires="a14">
          <p:sp>
            <p:nvSpPr>
              <p:cNvPr id="27" name="Speech Bubble: Rectangle with Corners Rounded 26">
                <a:extLst>
                  <a:ext uri="{FF2B5EF4-FFF2-40B4-BE49-F238E27FC236}">
                    <a16:creationId xmlns:a16="http://schemas.microsoft.com/office/drawing/2014/main" id="{26E6CF58-916A-4818-29A5-58F0F5C683C7}"/>
                  </a:ext>
                </a:extLst>
              </p:cNvPr>
              <p:cNvSpPr/>
              <p:nvPr/>
            </p:nvSpPr>
            <p:spPr>
              <a:xfrm>
                <a:off x="914400" y="1611087"/>
                <a:ext cx="8064137" cy="2601998"/>
              </a:xfrm>
              <a:prstGeom prst="wedgeRoundRectCallout">
                <a:avLst>
                  <a:gd name="adj1" fmla="val 38365"/>
                  <a:gd name="adj2" fmla="val 67782"/>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It can often be useful to direct students to refer to the total, and to notice that 176 </a:t>
                </a:r>
                <a14:m>
                  <m:oMath xmlns:m="http://schemas.openxmlformats.org/officeDocument/2006/math">
                    <m:r>
                      <a:rPr lang="en-GB" b="0" i="1" smtClean="0">
                        <a:solidFill>
                          <a:srgbClr val="009242"/>
                        </a:solidFill>
                        <a:latin typeface="Cambria Math" panose="02040503050406030204" pitchFamily="18" charset="0"/>
                      </a:rPr>
                      <m:t>+</m:t>
                    </m:r>
                  </m:oMath>
                </a14:m>
                <a:r>
                  <a:rPr lang="en-GB" dirty="0">
                    <a:solidFill>
                      <a:srgbClr val="009242"/>
                    </a:solidFill>
                  </a:rPr>
                  <a:t> 138 is greater than 200</a:t>
                </a:r>
              </a:p>
              <a:p>
                <a:pPr algn="ctr"/>
                <a:endParaRPr lang="en-GB" dirty="0">
                  <a:solidFill>
                    <a:srgbClr val="009242"/>
                  </a:solidFill>
                </a:endParaRPr>
              </a:p>
              <a:p>
                <a:pPr algn="ctr"/>
                <a:r>
                  <a:rPr lang="en-GB" dirty="0">
                    <a:solidFill>
                      <a:srgbClr val="009242"/>
                    </a:solidFill>
                  </a:rPr>
                  <a:t>Encourage students to find the intersection first, we do this by determining how many extra elves there are compared to those left to sort. This determines how many elves must lie in both categories.</a:t>
                </a:r>
              </a:p>
            </p:txBody>
          </p:sp>
        </mc:Choice>
        <mc:Fallback xmlns="">
          <p:sp>
            <p:nvSpPr>
              <p:cNvPr id="27" name="Speech Bubble: Rectangle with Corners Rounded 26">
                <a:extLst>
                  <a:ext uri="{FF2B5EF4-FFF2-40B4-BE49-F238E27FC236}">
                    <a16:creationId xmlns:a16="http://schemas.microsoft.com/office/drawing/2014/main" id="{26E6CF58-916A-4818-29A5-58F0F5C683C7}"/>
                  </a:ext>
                </a:extLst>
              </p:cNvPr>
              <p:cNvSpPr>
                <a:spLocks noRot="1" noChangeAspect="1" noMove="1" noResize="1" noEditPoints="1" noAdjustHandles="1" noChangeArrowheads="1" noChangeShapeType="1" noTextEdit="1"/>
              </p:cNvSpPr>
              <p:nvPr/>
            </p:nvSpPr>
            <p:spPr>
              <a:xfrm>
                <a:off x="914400" y="1611087"/>
                <a:ext cx="8064137" cy="2601998"/>
              </a:xfrm>
              <a:prstGeom prst="wedgeRoundRectCallout">
                <a:avLst>
                  <a:gd name="adj1" fmla="val 38365"/>
                  <a:gd name="adj2" fmla="val 67782"/>
                  <a:gd name="adj3" fmla="val 16667"/>
                </a:avLst>
              </a:prstGeom>
              <a:blipFill>
                <a:blip r:embed="rId5"/>
                <a:stretch>
                  <a:fillRect/>
                </a:stretch>
              </a:blipFill>
              <a:ln w="19050">
                <a:solidFill>
                  <a:srgbClr val="002060"/>
                </a:solidFill>
              </a:ln>
            </p:spPr>
            <p:txBody>
              <a:bodyPr/>
              <a:lstStyle/>
              <a:p>
                <a:r>
                  <a:rPr lang="en-GB">
                    <a:noFill/>
                  </a:rPr>
                  <a:t> </a:t>
                </a:r>
              </a:p>
            </p:txBody>
          </p:sp>
        </mc:Fallback>
      </mc:AlternateContent>
    </p:spTree>
    <p:extLst>
      <p:ext uri="{BB962C8B-B14F-4D97-AF65-F5344CB8AC3E}">
        <p14:creationId xmlns:p14="http://schemas.microsoft.com/office/powerpoint/2010/main" val="2452928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63A97FC-8FC3-9D5A-0321-AC15C7FF68C0}"/>
              </a:ext>
            </a:extLst>
          </p:cNvPr>
          <p:cNvSpPr/>
          <p:nvPr/>
        </p:nvSpPr>
        <p:spPr>
          <a:xfrm>
            <a:off x="215303" y="2827979"/>
            <a:ext cx="9433795" cy="376441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7</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BB294252-8316-4B2E-9B0C-830B6C91B85D}"/>
              </a:ext>
            </a:extLst>
          </p:cNvPr>
          <p:cNvSpPr txBox="1"/>
          <p:nvPr/>
        </p:nvSpPr>
        <p:spPr>
          <a:xfrm>
            <a:off x="334149" y="890872"/>
            <a:ext cx="9506248" cy="1937069"/>
          </a:xfrm>
          <a:prstGeom prst="rect">
            <a:avLst/>
          </a:prstGeom>
          <a:noFill/>
        </p:spPr>
        <p:txBody>
          <a:bodyPr wrap="square" rtlCol="0">
            <a:spAutoFit/>
          </a:bodyPr>
          <a:lstStyle/>
          <a:p>
            <a:pPr>
              <a:spcBef>
                <a:spcPts val="511"/>
              </a:spcBef>
            </a:pPr>
            <a:r>
              <a:rPr lang="en-GB" dirty="0">
                <a:solidFill>
                  <a:prstClr val="black"/>
                </a:solidFill>
                <a:latin typeface="Calibri" panose="020F0502020204030204"/>
              </a:rPr>
              <a:t>Christmas crackers are sold in boxes of 6, 12 and 24</a:t>
            </a:r>
          </a:p>
          <a:p>
            <a:pPr>
              <a:spcBef>
                <a:spcPts val="511"/>
              </a:spcBef>
            </a:pPr>
            <a:r>
              <a:rPr lang="en-GB" dirty="0">
                <a:solidFill>
                  <a:prstClr val="black"/>
                </a:solidFill>
                <a:latin typeface="Calibri" panose="020F0502020204030204"/>
              </a:rPr>
              <a:t>a)	Which box of Christmas crackers is the best value for money?</a:t>
            </a:r>
          </a:p>
          <a:p>
            <a:pPr marL="342900" indent="-342900">
              <a:spcBef>
                <a:spcPts val="511"/>
              </a:spcBef>
              <a:buAutoNum type="alphaLcParenR"/>
            </a:pPr>
            <a:endParaRPr lang="en-GB" sz="700" dirty="0">
              <a:solidFill>
                <a:prstClr val="black"/>
              </a:solidFill>
              <a:latin typeface="Calibri" panose="020F0502020204030204"/>
            </a:endParaRPr>
          </a:p>
          <a:p>
            <a:pPr>
              <a:spcBef>
                <a:spcPts val="511"/>
              </a:spcBef>
            </a:pPr>
            <a:r>
              <a:rPr lang="en-GB" dirty="0">
                <a:solidFill>
                  <a:prstClr val="black"/>
                </a:solidFill>
                <a:latin typeface="Calibri" panose="020F0502020204030204"/>
              </a:rPr>
              <a:t>Dexter needs 60 crackers.</a:t>
            </a:r>
          </a:p>
          <a:p>
            <a:pPr>
              <a:spcBef>
                <a:spcPts val="511"/>
              </a:spcBef>
            </a:pPr>
            <a:r>
              <a:rPr lang="en-GB" dirty="0">
                <a:solidFill>
                  <a:prstClr val="black"/>
                </a:solidFill>
                <a:latin typeface="Calibri" panose="020F0502020204030204"/>
              </a:rPr>
              <a:t>b)	What combination of boxes should Dexter choose to spend the least amount of money?</a:t>
            </a:r>
          </a:p>
          <a:p>
            <a:pPr>
              <a:lnSpc>
                <a:spcPct val="150000"/>
              </a:lnSpc>
            </a:pPr>
            <a:endParaRPr lang="en-GB" dirty="0">
              <a:solidFill>
                <a:prstClr val="black"/>
              </a:solidFill>
              <a:latin typeface="Calibri" panose="020F0502020204030204"/>
            </a:endParaRPr>
          </a:p>
        </p:txBody>
      </p:sp>
      <p:grpSp>
        <p:nvGrpSpPr>
          <p:cNvPr id="6" name="Group 5">
            <a:extLst>
              <a:ext uri="{FF2B5EF4-FFF2-40B4-BE49-F238E27FC236}">
                <a16:creationId xmlns:a16="http://schemas.microsoft.com/office/drawing/2014/main" id="{8B6024A6-4959-77F0-9B38-13576CD39F20}"/>
              </a:ext>
            </a:extLst>
          </p:cNvPr>
          <p:cNvGrpSpPr/>
          <p:nvPr/>
        </p:nvGrpSpPr>
        <p:grpSpPr>
          <a:xfrm>
            <a:off x="8279281" y="3344781"/>
            <a:ext cx="1364336" cy="908990"/>
            <a:chOff x="3400426" y="3648075"/>
            <a:chExt cx="1601200" cy="1066801"/>
          </a:xfrm>
        </p:grpSpPr>
        <p:sp>
          <p:nvSpPr>
            <p:cNvPr id="7" name="Cube 6">
              <a:extLst>
                <a:ext uri="{FF2B5EF4-FFF2-40B4-BE49-F238E27FC236}">
                  <a16:creationId xmlns:a16="http://schemas.microsoft.com/office/drawing/2014/main" id="{3EF1F3EA-FFE5-30DE-21EE-70E5113CF81F}"/>
                </a:ext>
              </a:extLst>
            </p:cNvPr>
            <p:cNvSpPr/>
            <p:nvPr/>
          </p:nvSpPr>
          <p:spPr>
            <a:xfrm rot="10800000" flipV="1">
              <a:off x="3428999" y="3648075"/>
              <a:ext cx="1400174" cy="962024"/>
            </a:xfrm>
            <a:prstGeom prst="cube">
              <a:avLst>
                <a:gd name="adj" fmla="val 10041"/>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34">
                <a:solidFill>
                  <a:prstClr val="white"/>
                </a:solidFill>
                <a:latin typeface="Calibri" panose="020F0502020204030204"/>
              </a:endParaRPr>
            </a:p>
          </p:txBody>
        </p:sp>
        <p:pic>
          <p:nvPicPr>
            <p:cNvPr id="8" name="Picture 7">
              <a:extLst>
                <a:ext uri="{FF2B5EF4-FFF2-40B4-BE49-F238E27FC236}">
                  <a16:creationId xmlns:a16="http://schemas.microsoft.com/office/drawing/2014/main" id="{549E0FA9-5CF3-E051-F973-B62B24CBD5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400426" y="3648076"/>
              <a:ext cx="1601200" cy="1066800"/>
            </a:xfrm>
            <a:prstGeom prst="rect">
              <a:avLst/>
            </a:prstGeom>
          </p:spPr>
        </p:pic>
      </p:grpSp>
      <p:sp>
        <p:nvSpPr>
          <p:cNvPr id="9" name="Arrow: Pentagon 8">
            <a:extLst>
              <a:ext uri="{FF2B5EF4-FFF2-40B4-BE49-F238E27FC236}">
                <a16:creationId xmlns:a16="http://schemas.microsoft.com/office/drawing/2014/main" id="{CE1FE267-6BFF-B16B-AA68-13454A909CB1}"/>
              </a:ext>
            </a:extLst>
          </p:cNvPr>
          <p:cNvSpPr/>
          <p:nvPr/>
        </p:nvSpPr>
        <p:spPr>
          <a:xfrm>
            <a:off x="7147102" y="3239272"/>
            <a:ext cx="1379717" cy="689858"/>
          </a:xfrm>
          <a:prstGeom prst="homePlate">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34" b="1" dirty="0">
                <a:solidFill>
                  <a:prstClr val="white"/>
                </a:solidFill>
                <a:latin typeface="Calibri" panose="020F0502020204030204"/>
              </a:rPr>
              <a:t>6 crackers</a:t>
            </a:r>
          </a:p>
          <a:p>
            <a:pPr algn="ctr"/>
            <a:r>
              <a:rPr lang="en-GB" sz="2386" b="1" dirty="0">
                <a:solidFill>
                  <a:prstClr val="white"/>
                </a:solidFill>
                <a:latin typeface="Calibri" panose="020F0502020204030204"/>
              </a:rPr>
              <a:t>£7.99</a:t>
            </a:r>
          </a:p>
        </p:txBody>
      </p:sp>
      <p:sp>
        <p:nvSpPr>
          <p:cNvPr id="10" name="Cube 9">
            <a:extLst>
              <a:ext uri="{FF2B5EF4-FFF2-40B4-BE49-F238E27FC236}">
                <a16:creationId xmlns:a16="http://schemas.microsoft.com/office/drawing/2014/main" id="{3EA2C921-08FA-20DC-DE53-5CE4D18E6B40}"/>
              </a:ext>
            </a:extLst>
          </p:cNvPr>
          <p:cNvSpPr/>
          <p:nvPr/>
        </p:nvSpPr>
        <p:spPr>
          <a:xfrm rot="10800000" flipV="1">
            <a:off x="8303627" y="4294349"/>
            <a:ext cx="1193047" cy="819713"/>
          </a:xfrm>
          <a:prstGeom prst="cube">
            <a:avLst>
              <a:gd name="adj" fmla="val 17962"/>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34">
              <a:solidFill>
                <a:prstClr val="white"/>
              </a:solidFill>
              <a:latin typeface="Calibri" panose="020F0502020204030204"/>
            </a:endParaRPr>
          </a:p>
        </p:txBody>
      </p:sp>
      <p:pic>
        <p:nvPicPr>
          <p:cNvPr id="11" name="Picture 10">
            <a:extLst>
              <a:ext uri="{FF2B5EF4-FFF2-40B4-BE49-F238E27FC236}">
                <a16:creationId xmlns:a16="http://schemas.microsoft.com/office/drawing/2014/main" id="{171DB754-DE9E-5338-D0E5-905E825A051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417252" y="4448554"/>
            <a:ext cx="1108525" cy="738555"/>
          </a:xfrm>
          <a:prstGeom prst="rect">
            <a:avLst/>
          </a:prstGeom>
        </p:spPr>
      </p:pic>
      <p:sp>
        <p:nvSpPr>
          <p:cNvPr id="12" name="Cube 11">
            <a:extLst>
              <a:ext uri="{FF2B5EF4-FFF2-40B4-BE49-F238E27FC236}">
                <a16:creationId xmlns:a16="http://schemas.microsoft.com/office/drawing/2014/main" id="{9410BA69-3E5E-D0CE-4798-434D030FBEDC}"/>
              </a:ext>
            </a:extLst>
          </p:cNvPr>
          <p:cNvSpPr/>
          <p:nvPr/>
        </p:nvSpPr>
        <p:spPr>
          <a:xfrm rot="10800000" flipV="1">
            <a:off x="8303627" y="5284498"/>
            <a:ext cx="1193047" cy="819713"/>
          </a:xfrm>
          <a:prstGeom prst="cube">
            <a:avLst>
              <a:gd name="adj" fmla="val 27863"/>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34">
              <a:solidFill>
                <a:prstClr val="white"/>
              </a:solidFill>
              <a:latin typeface="Calibri" panose="020F0502020204030204"/>
            </a:endParaRPr>
          </a:p>
        </p:txBody>
      </p:sp>
      <p:pic>
        <p:nvPicPr>
          <p:cNvPr id="14" name="Picture 13">
            <a:extLst>
              <a:ext uri="{FF2B5EF4-FFF2-40B4-BE49-F238E27FC236}">
                <a16:creationId xmlns:a16="http://schemas.microsoft.com/office/drawing/2014/main" id="{35667BDA-BAF2-8986-224C-EC957370FB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506527" y="5498650"/>
            <a:ext cx="1030728" cy="686723"/>
          </a:xfrm>
          <a:prstGeom prst="rect">
            <a:avLst/>
          </a:prstGeom>
        </p:spPr>
      </p:pic>
      <p:sp>
        <p:nvSpPr>
          <p:cNvPr id="15" name="Arrow: Pentagon 14">
            <a:extLst>
              <a:ext uri="{FF2B5EF4-FFF2-40B4-BE49-F238E27FC236}">
                <a16:creationId xmlns:a16="http://schemas.microsoft.com/office/drawing/2014/main" id="{6ED4FA40-6CC3-4E9E-5DD9-4CAD1BB2054E}"/>
              </a:ext>
            </a:extLst>
          </p:cNvPr>
          <p:cNvSpPr/>
          <p:nvPr/>
        </p:nvSpPr>
        <p:spPr>
          <a:xfrm>
            <a:off x="7147102" y="4286232"/>
            <a:ext cx="1379717" cy="689858"/>
          </a:xfrm>
          <a:prstGeom prst="homePlate">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34" b="1" dirty="0">
                <a:solidFill>
                  <a:prstClr val="white"/>
                </a:solidFill>
                <a:latin typeface="Calibri" panose="020F0502020204030204"/>
              </a:rPr>
              <a:t>12 crackers</a:t>
            </a:r>
          </a:p>
          <a:p>
            <a:pPr algn="ctr"/>
            <a:r>
              <a:rPr lang="en-GB" sz="2386" b="1" dirty="0">
                <a:solidFill>
                  <a:prstClr val="white"/>
                </a:solidFill>
                <a:latin typeface="Calibri" panose="020F0502020204030204"/>
              </a:rPr>
              <a:t>£16</a:t>
            </a:r>
          </a:p>
        </p:txBody>
      </p:sp>
      <p:sp>
        <p:nvSpPr>
          <p:cNvPr id="16" name="Arrow: Pentagon 15">
            <a:extLst>
              <a:ext uri="{FF2B5EF4-FFF2-40B4-BE49-F238E27FC236}">
                <a16:creationId xmlns:a16="http://schemas.microsoft.com/office/drawing/2014/main" id="{21D67714-CE13-B14E-BAE9-592BF0DF8DFE}"/>
              </a:ext>
            </a:extLst>
          </p:cNvPr>
          <p:cNvSpPr/>
          <p:nvPr/>
        </p:nvSpPr>
        <p:spPr>
          <a:xfrm>
            <a:off x="7147102" y="5333193"/>
            <a:ext cx="1379717" cy="689858"/>
          </a:xfrm>
          <a:prstGeom prst="homePlate">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34" b="1" dirty="0">
                <a:solidFill>
                  <a:prstClr val="white"/>
                </a:solidFill>
                <a:latin typeface="Calibri" panose="020F0502020204030204"/>
              </a:rPr>
              <a:t>24 crackers</a:t>
            </a:r>
          </a:p>
          <a:p>
            <a:pPr algn="ctr"/>
            <a:r>
              <a:rPr lang="en-GB" sz="2386" b="1" dirty="0">
                <a:solidFill>
                  <a:prstClr val="white"/>
                </a:solidFill>
                <a:latin typeface="Calibri" panose="020F0502020204030204"/>
              </a:rPr>
              <a:t>£31.50</a:t>
            </a:r>
          </a:p>
        </p:txBody>
      </p:sp>
    </p:spTree>
    <p:extLst>
      <p:ext uri="{BB962C8B-B14F-4D97-AF65-F5344CB8AC3E}">
        <p14:creationId xmlns:p14="http://schemas.microsoft.com/office/powerpoint/2010/main" val="162601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36102" y="2688443"/>
            <a:ext cx="9433795" cy="39039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1</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EEECCAB-0F0C-36A2-2C02-2E25846AD48A}"/>
                  </a:ext>
                </a:extLst>
              </p:cNvPr>
              <p:cNvSpPr txBox="1"/>
              <p:nvPr/>
            </p:nvSpPr>
            <p:spPr>
              <a:xfrm>
                <a:off x="178997" y="734502"/>
                <a:ext cx="6264935" cy="2055563"/>
              </a:xfrm>
              <a:prstGeom prst="rect">
                <a:avLst/>
              </a:prstGeom>
              <a:noFill/>
            </p:spPr>
            <p:txBody>
              <a:bodyPr wrap="square" rtlCol="0">
                <a:spAutoFit/>
              </a:bodyPr>
              <a:lstStyle/>
              <a:p>
                <a:pPr>
                  <a:lnSpc>
                    <a:spcPct val="150000"/>
                  </a:lnSpc>
                </a:pPr>
                <a:r>
                  <a:rPr lang="en-GB" dirty="0"/>
                  <a:t>Elves need pieces of ribbon that are 1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 </m:t>
                    </m:r>
                  </m:oMath>
                </a14:m>
                <a:r>
                  <a:rPr lang="en-GB" b="0" dirty="0"/>
                  <a:t>m long to wrap presents. A reel has a length of ribbon that is 6 m long.</a:t>
                </a:r>
              </a:p>
              <a:p>
                <a:pPr>
                  <a:lnSpc>
                    <a:spcPct val="150000"/>
                  </a:lnSpc>
                </a:pPr>
                <a:r>
                  <a:rPr lang="en-GB" dirty="0"/>
                  <a:t>How many 1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 </m:t>
                    </m:r>
                  </m:oMath>
                </a14:m>
                <a:r>
                  <a:rPr lang="en-GB" dirty="0"/>
                  <a:t>m pieces of ribbon can be cut from a reel?</a:t>
                </a:r>
                <a:endParaRPr lang="en-GB" b="0" dirty="0"/>
              </a:p>
              <a:p>
                <a:pPr>
                  <a:lnSpc>
                    <a:spcPct val="150000"/>
                  </a:lnSpc>
                </a:pPr>
                <a:endParaRPr lang="en-GB" dirty="0"/>
              </a:p>
            </p:txBody>
          </p:sp>
        </mc:Choice>
        <mc:Fallback xmlns="">
          <p:sp>
            <p:nvSpPr>
              <p:cNvPr id="2" name="TextBox 1">
                <a:extLst>
                  <a:ext uri="{FF2B5EF4-FFF2-40B4-BE49-F238E27FC236}">
                    <a16:creationId xmlns:a16="http://schemas.microsoft.com/office/drawing/2014/main" id="{7EEECCAB-0F0C-36A2-2C02-2E25846AD48A}"/>
                  </a:ext>
                </a:extLst>
              </p:cNvPr>
              <p:cNvSpPr txBox="1">
                <a:spLocks noRot="1" noChangeAspect="1" noMove="1" noResize="1" noEditPoints="1" noAdjustHandles="1" noChangeArrowheads="1" noChangeShapeType="1" noTextEdit="1"/>
              </p:cNvSpPr>
              <p:nvPr/>
            </p:nvSpPr>
            <p:spPr>
              <a:xfrm>
                <a:off x="178997" y="734502"/>
                <a:ext cx="6264935" cy="2055563"/>
              </a:xfrm>
              <a:prstGeom prst="rect">
                <a:avLst/>
              </a:prstGeom>
              <a:blipFill>
                <a:blip r:embed="rId5"/>
                <a:stretch>
                  <a:fillRect l="-778" r="-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6851B22-EEA4-97C1-A39D-07510AB37EF8}"/>
                  </a:ext>
                </a:extLst>
              </p:cNvPr>
              <p:cNvSpPr txBox="1"/>
              <p:nvPr/>
            </p:nvSpPr>
            <p:spPr>
              <a:xfrm>
                <a:off x="1316438" y="3102801"/>
                <a:ext cx="2395985" cy="835357"/>
              </a:xfrm>
              <a:prstGeom prst="rect">
                <a:avLst/>
              </a:prstGeom>
              <a:noFill/>
            </p:spPr>
            <p:txBody>
              <a:bodyPr wrap="square" rtlCol="0">
                <a:spAutoFit/>
              </a:bodyPr>
              <a:lstStyle/>
              <a:p>
                <a:pPr algn="ctr"/>
                <a:r>
                  <a:rPr lang="en-GB" sz="2000" dirty="0">
                    <a:solidFill>
                      <a:srgbClr val="FF0000"/>
                    </a:solidFill>
                  </a:rPr>
                  <a:t>1 </a:t>
                </a:r>
                <a14:m>
                  <m:oMath xmlns:m="http://schemas.openxmlformats.org/officeDocument/2006/math">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3</m:t>
                        </m:r>
                      </m:num>
                      <m:den>
                        <m:r>
                          <a:rPr lang="en-GB" sz="2000" b="0" i="1" smtClean="0">
                            <a:solidFill>
                              <a:srgbClr val="FF0000"/>
                            </a:solidFill>
                            <a:latin typeface="Cambria Math" panose="02040503050406030204" pitchFamily="18" charset="0"/>
                          </a:rPr>
                          <m:t>4</m:t>
                        </m:r>
                      </m:den>
                    </m:f>
                    <m:r>
                      <a:rPr lang="en-GB" sz="2000" b="0" i="1" smtClean="0">
                        <a:solidFill>
                          <a:srgbClr val="FF0000"/>
                        </a:solidFill>
                        <a:latin typeface="Cambria Math" panose="02040503050406030204" pitchFamily="18" charset="0"/>
                      </a:rPr>
                      <m:t>=</m:t>
                    </m:r>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7</m:t>
                        </m:r>
                      </m:num>
                      <m:den>
                        <m:r>
                          <a:rPr lang="en-GB" sz="2000" b="0" i="1" smtClean="0">
                            <a:solidFill>
                              <a:srgbClr val="FF0000"/>
                            </a:solidFill>
                            <a:latin typeface="Cambria Math" panose="02040503050406030204" pitchFamily="18" charset="0"/>
                          </a:rPr>
                          <m:t>4</m:t>
                        </m:r>
                      </m:den>
                    </m:f>
                  </m:oMath>
                </a14:m>
                <a:endParaRPr lang="en-GB" sz="2000" b="0" dirty="0">
                  <a:solidFill>
                    <a:srgbClr val="FF0000"/>
                  </a:solidFill>
                </a:endParaRPr>
              </a:p>
              <a:p>
                <a:pPr algn="ctr"/>
                <a:endParaRPr lang="en-GB" sz="2000" dirty="0">
                  <a:solidFill>
                    <a:srgbClr val="FF0000"/>
                  </a:solidFill>
                </a:endParaRPr>
              </a:p>
            </p:txBody>
          </p:sp>
        </mc:Choice>
        <mc:Fallback xmlns="">
          <p:sp>
            <p:nvSpPr>
              <p:cNvPr id="6" name="TextBox 5">
                <a:extLst>
                  <a:ext uri="{FF2B5EF4-FFF2-40B4-BE49-F238E27FC236}">
                    <a16:creationId xmlns:a16="http://schemas.microsoft.com/office/drawing/2014/main" id="{46851B22-EEA4-97C1-A39D-07510AB37EF8}"/>
                  </a:ext>
                </a:extLst>
              </p:cNvPr>
              <p:cNvSpPr txBox="1">
                <a:spLocks noRot="1" noChangeAspect="1" noMove="1" noResize="1" noEditPoints="1" noAdjustHandles="1" noChangeArrowheads="1" noChangeShapeType="1" noTextEdit="1"/>
              </p:cNvSpPr>
              <p:nvPr/>
            </p:nvSpPr>
            <p:spPr>
              <a:xfrm>
                <a:off x="1316438" y="3102801"/>
                <a:ext cx="2395985" cy="83535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51EDD6-5202-34B6-90B0-483A6CB96BE5}"/>
                  </a:ext>
                </a:extLst>
              </p:cNvPr>
              <p:cNvSpPr txBox="1"/>
              <p:nvPr/>
            </p:nvSpPr>
            <p:spPr>
              <a:xfrm>
                <a:off x="677004" y="3946825"/>
                <a:ext cx="3674852" cy="525850"/>
              </a:xfrm>
              <a:prstGeom prst="rect">
                <a:avLst/>
              </a:prstGeom>
              <a:noFill/>
            </p:spPr>
            <p:txBody>
              <a:bodyPr wrap="square" rtlCol="0">
                <a:spAutoFit/>
              </a:bodyPr>
              <a:lstStyle/>
              <a:p>
                <a:pPr algn="ctr"/>
                <a:r>
                  <a:rPr lang="en-GB" sz="2000" dirty="0">
                    <a:solidFill>
                      <a:srgbClr val="FF0000"/>
                    </a:solidFill>
                  </a:rPr>
                  <a:t>6 </a:t>
                </a:r>
                <a14:m>
                  <m:oMath xmlns:m="http://schemas.openxmlformats.org/officeDocument/2006/math">
                    <m:r>
                      <a:rPr lang="en-GB" sz="2000" b="0" i="1" smtClean="0">
                        <a:solidFill>
                          <a:srgbClr val="FF0000"/>
                        </a:solidFill>
                        <a:latin typeface="Cambria Math" panose="02040503050406030204" pitchFamily="18" charset="0"/>
                      </a:rPr>
                      <m:t>÷</m:t>
                    </m:r>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7</m:t>
                        </m:r>
                      </m:num>
                      <m:den>
                        <m:r>
                          <a:rPr lang="en-GB" sz="2000" b="0" i="1" smtClean="0">
                            <a:solidFill>
                              <a:srgbClr val="FF0000"/>
                            </a:solidFill>
                            <a:latin typeface="Cambria Math" panose="02040503050406030204" pitchFamily="18" charset="0"/>
                          </a:rPr>
                          <m:t>4</m:t>
                        </m:r>
                      </m:den>
                    </m:f>
                  </m:oMath>
                </a14:m>
                <a:endParaRPr lang="en-GB" sz="2000" b="0" dirty="0">
                  <a:solidFill>
                    <a:srgbClr val="FF0000"/>
                  </a:solidFill>
                </a:endParaRPr>
              </a:p>
            </p:txBody>
          </p:sp>
        </mc:Choice>
        <mc:Fallback xmlns="">
          <p:sp>
            <p:nvSpPr>
              <p:cNvPr id="7" name="TextBox 6">
                <a:extLst>
                  <a:ext uri="{FF2B5EF4-FFF2-40B4-BE49-F238E27FC236}">
                    <a16:creationId xmlns:a16="http://schemas.microsoft.com/office/drawing/2014/main" id="{0F51EDD6-5202-34B6-90B0-483A6CB96BE5}"/>
                  </a:ext>
                </a:extLst>
              </p:cNvPr>
              <p:cNvSpPr txBox="1">
                <a:spLocks noRot="1" noChangeAspect="1" noMove="1" noResize="1" noEditPoints="1" noAdjustHandles="1" noChangeArrowheads="1" noChangeShapeType="1" noTextEdit="1"/>
              </p:cNvSpPr>
              <p:nvPr/>
            </p:nvSpPr>
            <p:spPr>
              <a:xfrm>
                <a:off x="677004" y="3946825"/>
                <a:ext cx="3674852" cy="525850"/>
              </a:xfrm>
              <a:prstGeom prst="rect">
                <a:avLst/>
              </a:prstGeom>
              <a:blipFill>
                <a:blip r:embed="rId7"/>
                <a:stretch>
                  <a:fillRect b="-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78C87A7-4105-0D98-B663-42B34CDE9E6C}"/>
                  </a:ext>
                </a:extLst>
              </p:cNvPr>
              <p:cNvSpPr txBox="1"/>
              <p:nvPr/>
            </p:nvSpPr>
            <p:spPr>
              <a:xfrm>
                <a:off x="677004" y="4750043"/>
                <a:ext cx="3674852" cy="527580"/>
              </a:xfrm>
              <a:prstGeom prst="rect">
                <a:avLst/>
              </a:prstGeom>
              <a:noFill/>
            </p:spPr>
            <p:txBody>
              <a:bodyPr wrap="square" rtlCol="0">
                <a:spAutoFit/>
              </a:bodyPr>
              <a:lstStyle/>
              <a:p>
                <a:pPr algn="ctr"/>
                <a:r>
                  <a:rPr lang="en-GB" sz="2000" dirty="0">
                    <a:solidFill>
                      <a:srgbClr val="FF0000"/>
                    </a:solidFill>
                  </a:rPr>
                  <a:t> </a:t>
                </a:r>
                <a14:m>
                  <m:oMath xmlns:m="http://schemas.openxmlformats.org/officeDocument/2006/math">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6</m:t>
                        </m:r>
                      </m:num>
                      <m:den>
                        <m:r>
                          <a:rPr lang="en-GB" sz="2000" b="0" i="1" smtClean="0">
                            <a:solidFill>
                              <a:srgbClr val="FF0000"/>
                            </a:solidFill>
                            <a:latin typeface="Cambria Math" panose="02040503050406030204" pitchFamily="18" charset="0"/>
                          </a:rPr>
                          <m:t>1</m:t>
                        </m:r>
                      </m:den>
                    </m:f>
                    <m:r>
                      <a:rPr lang="en-GB" sz="2000" b="0" i="1" smtClean="0">
                        <a:solidFill>
                          <a:srgbClr val="FF0000"/>
                        </a:solidFill>
                        <a:latin typeface="Cambria Math" panose="02040503050406030204" pitchFamily="18" charset="0"/>
                      </a:rPr>
                      <m:t>÷</m:t>
                    </m:r>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7</m:t>
                        </m:r>
                      </m:num>
                      <m:den>
                        <m:r>
                          <a:rPr lang="en-GB" sz="2000" b="0" i="1" smtClean="0">
                            <a:solidFill>
                              <a:srgbClr val="FF0000"/>
                            </a:solidFill>
                            <a:latin typeface="Cambria Math" panose="02040503050406030204" pitchFamily="18" charset="0"/>
                          </a:rPr>
                          <m:t>4</m:t>
                        </m:r>
                      </m:den>
                    </m:f>
                    <m:r>
                      <a:rPr lang="en-GB" sz="2000" b="0" i="1" smtClean="0">
                        <a:solidFill>
                          <a:srgbClr val="FF0000"/>
                        </a:solidFill>
                        <a:latin typeface="Cambria Math" panose="02040503050406030204" pitchFamily="18" charset="0"/>
                      </a:rPr>
                      <m:t>=</m:t>
                    </m:r>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6</m:t>
                        </m:r>
                      </m:num>
                      <m:den>
                        <m:r>
                          <a:rPr lang="en-GB" sz="2000" b="0" i="1" smtClean="0">
                            <a:solidFill>
                              <a:srgbClr val="FF0000"/>
                            </a:solidFill>
                            <a:latin typeface="Cambria Math" panose="02040503050406030204" pitchFamily="18" charset="0"/>
                          </a:rPr>
                          <m:t>1</m:t>
                        </m:r>
                      </m:den>
                    </m:f>
                    <m:r>
                      <a:rPr lang="en-GB" sz="2000" b="0" i="1" smtClean="0">
                        <a:solidFill>
                          <a:srgbClr val="FF0000"/>
                        </a:solidFill>
                        <a:latin typeface="Cambria Math" panose="02040503050406030204" pitchFamily="18" charset="0"/>
                      </a:rPr>
                      <m:t>×</m:t>
                    </m:r>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4</m:t>
                        </m:r>
                      </m:num>
                      <m:den>
                        <m:r>
                          <a:rPr lang="en-GB" sz="2000" b="0" i="1" smtClean="0">
                            <a:solidFill>
                              <a:srgbClr val="FF0000"/>
                            </a:solidFill>
                            <a:latin typeface="Cambria Math" panose="02040503050406030204" pitchFamily="18" charset="0"/>
                          </a:rPr>
                          <m:t>7</m:t>
                        </m:r>
                      </m:den>
                    </m:f>
                    <m:r>
                      <a:rPr lang="en-GB" sz="2000" b="0" i="1" smtClean="0">
                        <a:solidFill>
                          <a:srgbClr val="FF0000"/>
                        </a:solidFill>
                        <a:latin typeface="Cambria Math" panose="02040503050406030204" pitchFamily="18" charset="0"/>
                      </a:rPr>
                      <m:t>=</m:t>
                    </m:r>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24</m:t>
                        </m:r>
                      </m:num>
                      <m:den>
                        <m:r>
                          <a:rPr lang="en-GB" sz="2000" b="0" i="1" smtClean="0">
                            <a:solidFill>
                              <a:srgbClr val="FF0000"/>
                            </a:solidFill>
                            <a:latin typeface="Cambria Math" panose="02040503050406030204" pitchFamily="18" charset="0"/>
                          </a:rPr>
                          <m:t>7</m:t>
                        </m:r>
                      </m:den>
                    </m:f>
                  </m:oMath>
                </a14:m>
                <a:endParaRPr lang="en-GB" sz="2000" b="0" dirty="0">
                  <a:solidFill>
                    <a:srgbClr val="FF0000"/>
                  </a:solidFill>
                </a:endParaRPr>
              </a:p>
            </p:txBody>
          </p:sp>
        </mc:Choice>
        <mc:Fallback xmlns="">
          <p:sp>
            <p:nvSpPr>
              <p:cNvPr id="10" name="TextBox 9">
                <a:extLst>
                  <a:ext uri="{FF2B5EF4-FFF2-40B4-BE49-F238E27FC236}">
                    <a16:creationId xmlns:a16="http://schemas.microsoft.com/office/drawing/2014/main" id="{E78C87A7-4105-0D98-B663-42B34CDE9E6C}"/>
                  </a:ext>
                </a:extLst>
              </p:cNvPr>
              <p:cNvSpPr txBox="1">
                <a:spLocks noRot="1" noChangeAspect="1" noMove="1" noResize="1" noEditPoints="1" noAdjustHandles="1" noChangeArrowheads="1" noChangeShapeType="1" noTextEdit="1"/>
              </p:cNvSpPr>
              <p:nvPr/>
            </p:nvSpPr>
            <p:spPr>
              <a:xfrm>
                <a:off x="677004" y="4750043"/>
                <a:ext cx="3674852" cy="527580"/>
              </a:xfrm>
              <a:prstGeom prst="rect">
                <a:avLst/>
              </a:prstGeom>
              <a:blipFill>
                <a:blip r:embed="rId8"/>
                <a:stretch>
                  <a:fillRect b="-22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0692F5-B17C-AB8D-A7CA-8556FEDD92AA}"/>
                  </a:ext>
                </a:extLst>
              </p:cNvPr>
              <p:cNvSpPr txBox="1"/>
              <p:nvPr/>
            </p:nvSpPr>
            <p:spPr>
              <a:xfrm>
                <a:off x="749443" y="5518628"/>
                <a:ext cx="3674852" cy="528030"/>
              </a:xfrm>
              <a:prstGeom prst="rect">
                <a:avLst/>
              </a:prstGeom>
              <a:noFill/>
            </p:spPr>
            <p:txBody>
              <a:bodyPr wrap="square" rtlCol="0">
                <a:spAutoFit/>
              </a:bodyPr>
              <a:lstStyle/>
              <a:p>
                <a:pPr algn="ctr"/>
                <a14:m>
                  <m:oMath xmlns:m="http://schemas.openxmlformats.org/officeDocument/2006/math">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24</m:t>
                        </m:r>
                      </m:num>
                      <m:den>
                        <m:r>
                          <a:rPr lang="en-GB" sz="2000" b="0" i="1" smtClean="0">
                            <a:solidFill>
                              <a:srgbClr val="FF0000"/>
                            </a:solidFill>
                            <a:latin typeface="Cambria Math" panose="02040503050406030204" pitchFamily="18" charset="0"/>
                          </a:rPr>
                          <m:t>7</m:t>
                        </m:r>
                      </m:den>
                    </m:f>
                    <m:r>
                      <a:rPr lang="en-GB" sz="2000" b="0" i="1" smtClean="0">
                        <a:solidFill>
                          <a:srgbClr val="FF0000"/>
                        </a:solidFill>
                        <a:latin typeface="Cambria Math" panose="02040503050406030204" pitchFamily="18" charset="0"/>
                      </a:rPr>
                      <m:t>= </m:t>
                    </m:r>
                  </m:oMath>
                </a14:m>
                <a:r>
                  <a:rPr lang="en-GB" sz="2000" b="0" dirty="0">
                    <a:solidFill>
                      <a:srgbClr val="FF0000"/>
                    </a:solidFill>
                  </a:rPr>
                  <a:t>3 </a:t>
                </a:r>
                <a14:m>
                  <m:oMath xmlns:m="http://schemas.openxmlformats.org/officeDocument/2006/math">
                    <m:f>
                      <m:fPr>
                        <m:ctrlPr>
                          <a:rPr lang="en-GB" sz="2000" b="0" i="1" dirty="0" smtClean="0">
                            <a:solidFill>
                              <a:srgbClr val="FF0000"/>
                            </a:solidFill>
                            <a:latin typeface="Cambria Math" panose="02040503050406030204" pitchFamily="18" charset="0"/>
                          </a:rPr>
                        </m:ctrlPr>
                      </m:fPr>
                      <m:num>
                        <m:r>
                          <a:rPr lang="en-GB" sz="2000" b="0" i="1" dirty="0" smtClean="0">
                            <a:solidFill>
                              <a:srgbClr val="FF0000"/>
                            </a:solidFill>
                            <a:latin typeface="Cambria Math" panose="02040503050406030204" pitchFamily="18" charset="0"/>
                          </a:rPr>
                          <m:t>3</m:t>
                        </m:r>
                      </m:num>
                      <m:den>
                        <m:r>
                          <a:rPr lang="en-GB" sz="2000" b="0" i="1" dirty="0" smtClean="0">
                            <a:solidFill>
                              <a:srgbClr val="FF0000"/>
                            </a:solidFill>
                            <a:latin typeface="Cambria Math" panose="02040503050406030204" pitchFamily="18" charset="0"/>
                          </a:rPr>
                          <m:t>7</m:t>
                        </m:r>
                      </m:den>
                    </m:f>
                  </m:oMath>
                </a14:m>
                <a:endParaRPr lang="en-GB" sz="2000" b="0" dirty="0">
                  <a:solidFill>
                    <a:srgbClr val="FF0000"/>
                  </a:solidFill>
                </a:endParaRPr>
              </a:p>
            </p:txBody>
          </p:sp>
        </mc:Choice>
        <mc:Fallback xmlns="">
          <p:sp>
            <p:nvSpPr>
              <p:cNvPr id="11" name="TextBox 10">
                <a:extLst>
                  <a:ext uri="{FF2B5EF4-FFF2-40B4-BE49-F238E27FC236}">
                    <a16:creationId xmlns:a16="http://schemas.microsoft.com/office/drawing/2014/main" id="{8C0692F5-B17C-AB8D-A7CA-8556FEDD92AA}"/>
                  </a:ext>
                </a:extLst>
              </p:cNvPr>
              <p:cNvSpPr txBox="1">
                <a:spLocks noRot="1" noChangeAspect="1" noMove="1" noResize="1" noEditPoints="1" noAdjustHandles="1" noChangeArrowheads="1" noChangeShapeType="1" noTextEdit="1"/>
              </p:cNvSpPr>
              <p:nvPr/>
            </p:nvSpPr>
            <p:spPr>
              <a:xfrm>
                <a:off x="749443" y="5518628"/>
                <a:ext cx="3674852" cy="528030"/>
              </a:xfrm>
              <a:prstGeom prst="rect">
                <a:avLst/>
              </a:prstGeom>
              <a:blipFill>
                <a:blip r:embed="rId9"/>
                <a:stretch>
                  <a:fillRect b="-8046"/>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751D8168-621F-CB63-D1CD-9B7174613622}"/>
              </a:ext>
            </a:extLst>
          </p:cNvPr>
          <p:cNvSpPr txBox="1"/>
          <p:nvPr/>
        </p:nvSpPr>
        <p:spPr>
          <a:xfrm>
            <a:off x="3115574" y="6192281"/>
            <a:ext cx="3674852" cy="400110"/>
          </a:xfrm>
          <a:prstGeom prst="rect">
            <a:avLst/>
          </a:prstGeom>
          <a:noFill/>
        </p:spPr>
        <p:txBody>
          <a:bodyPr wrap="square" rtlCol="0">
            <a:spAutoFit/>
          </a:bodyPr>
          <a:lstStyle/>
          <a:p>
            <a:pPr algn="ctr"/>
            <a:r>
              <a:rPr lang="en-GB" sz="2000" b="0" dirty="0">
                <a:solidFill>
                  <a:srgbClr val="FF0000"/>
                </a:solidFill>
              </a:rPr>
              <a:t>3 pieces of ribbon.</a:t>
            </a:r>
          </a:p>
        </p:txBody>
      </p:sp>
      <p:graphicFrame>
        <p:nvGraphicFramePr>
          <p:cNvPr id="29" name="Table 28">
            <a:extLst>
              <a:ext uri="{FF2B5EF4-FFF2-40B4-BE49-F238E27FC236}">
                <a16:creationId xmlns:a16="http://schemas.microsoft.com/office/drawing/2014/main" id="{E73B1F76-6ADD-1845-72A4-0E65A3037B61}"/>
              </a:ext>
            </a:extLst>
          </p:cNvPr>
          <p:cNvGraphicFramePr>
            <a:graphicFrameLocks noGrp="1"/>
          </p:cNvGraphicFramePr>
          <p:nvPr/>
        </p:nvGraphicFramePr>
        <p:xfrm>
          <a:off x="5471575" y="3426776"/>
          <a:ext cx="3671500" cy="365760"/>
        </p:xfrm>
        <a:graphic>
          <a:graphicData uri="http://schemas.openxmlformats.org/drawingml/2006/table">
            <a:tbl>
              <a:tblPr firstRow="1" bandRow="1">
                <a:tableStyleId>{5C22544A-7EE6-4342-B048-85BDC9FD1C3A}</a:tableStyleId>
              </a:tblPr>
              <a:tblGrid>
                <a:gridCol w="917875">
                  <a:extLst>
                    <a:ext uri="{9D8B030D-6E8A-4147-A177-3AD203B41FA5}">
                      <a16:colId xmlns:a16="http://schemas.microsoft.com/office/drawing/2014/main" val="3054804523"/>
                    </a:ext>
                  </a:extLst>
                </a:gridCol>
                <a:gridCol w="917875">
                  <a:extLst>
                    <a:ext uri="{9D8B030D-6E8A-4147-A177-3AD203B41FA5}">
                      <a16:colId xmlns:a16="http://schemas.microsoft.com/office/drawing/2014/main" val="3050547587"/>
                    </a:ext>
                  </a:extLst>
                </a:gridCol>
                <a:gridCol w="917875">
                  <a:extLst>
                    <a:ext uri="{9D8B030D-6E8A-4147-A177-3AD203B41FA5}">
                      <a16:colId xmlns:a16="http://schemas.microsoft.com/office/drawing/2014/main" val="3803148574"/>
                    </a:ext>
                  </a:extLst>
                </a:gridCol>
                <a:gridCol w="917875">
                  <a:extLst>
                    <a:ext uri="{9D8B030D-6E8A-4147-A177-3AD203B41FA5}">
                      <a16:colId xmlns:a16="http://schemas.microsoft.com/office/drawing/2014/main" val="85495946"/>
                    </a:ext>
                  </a:extLst>
                </a:gridCol>
              </a:tblGrid>
              <a:tr h="320916">
                <a:tc>
                  <a:txBody>
                    <a:bodyPr/>
                    <a:lstStyle/>
                    <a:p>
                      <a:r>
                        <a:rPr lang="en-GB" dirty="0"/>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8554572"/>
                  </a:ext>
                </a:extLst>
              </a:tr>
            </a:tbl>
          </a:graphicData>
        </a:graphic>
      </p:graphicFrame>
      <p:graphicFrame>
        <p:nvGraphicFramePr>
          <p:cNvPr id="30" name="Table 29">
            <a:extLst>
              <a:ext uri="{FF2B5EF4-FFF2-40B4-BE49-F238E27FC236}">
                <a16:creationId xmlns:a16="http://schemas.microsoft.com/office/drawing/2014/main" id="{B9CAA9F4-97A7-2E87-95FA-F5F3F8D64C64}"/>
              </a:ext>
            </a:extLst>
          </p:cNvPr>
          <p:cNvGraphicFramePr>
            <a:graphicFrameLocks noGrp="1"/>
          </p:cNvGraphicFramePr>
          <p:nvPr/>
        </p:nvGraphicFramePr>
        <p:xfrm>
          <a:off x="5471575" y="3892968"/>
          <a:ext cx="3671500" cy="365760"/>
        </p:xfrm>
        <a:graphic>
          <a:graphicData uri="http://schemas.openxmlformats.org/drawingml/2006/table">
            <a:tbl>
              <a:tblPr firstRow="1" bandRow="1">
                <a:tableStyleId>{5C22544A-7EE6-4342-B048-85BDC9FD1C3A}</a:tableStyleId>
              </a:tblPr>
              <a:tblGrid>
                <a:gridCol w="917875">
                  <a:extLst>
                    <a:ext uri="{9D8B030D-6E8A-4147-A177-3AD203B41FA5}">
                      <a16:colId xmlns:a16="http://schemas.microsoft.com/office/drawing/2014/main" val="3054804523"/>
                    </a:ext>
                  </a:extLst>
                </a:gridCol>
                <a:gridCol w="917875">
                  <a:extLst>
                    <a:ext uri="{9D8B030D-6E8A-4147-A177-3AD203B41FA5}">
                      <a16:colId xmlns:a16="http://schemas.microsoft.com/office/drawing/2014/main" val="3050547587"/>
                    </a:ext>
                  </a:extLst>
                </a:gridCol>
                <a:gridCol w="917875">
                  <a:extLst>
                    <a:ext uri="{9D8B030D-6E8A-4147-A177-3AD203B41FA5}">
                      <a16:colId xmlns:a16="http://schemas.microsoft.com/office/drawing/2014/main" val="3803148574"/>
                    </a:ext>
                  </a:extLst>
                </a:gridCol>
                <a:gridCol w="917875">
                  <a:extLst>
                    <a:ext uri="{9D8B030D-6E8A-4147-A177-3AD203B41FA5}">
                      <a16:colId xmlns:a16="http://schemas.microsoft.com/office/drawing/2014/main" val="85495946"/>
                    </a:ext>
                  </a:extLst>
                </a:gridCol>
              </a:tblGrid>
              <a:tr h="320916">
                <a:tc>
                  <a:txBody>
                    <a:bodyPr/>
                    <a:lstStyle/>
                    <a:p>
                      <a:r>
                        <a:rPr lang="en-GB" dirty="0"/>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8554572"/>
                  </a:ext>
                </a:extLst>
              </a:tr>
            </a:tbl>
          </a:graphicData>
        </a:graphic>
      </p:graphicFrame>
      <p:graphicFrame>
        <p:nvGraphicFramePr>
          <p:cNvPr id="31" name="Table 30">
            <a:extLst>
              <a:ext uri="{FF2B5EF4-FFF2-40B4-BE49-F238E27FC236}">
                <a16:creationId xmlns:a16="http://schemas.microsoft.com/office/drawing/2014/main" id="{FB1AF88A-A1D8-3657-DB2E-B68D3406391F}"/>
              </a:ext>
            </a:extLst>
          </p:cNvPr>
          <p:cNvGraphicFramePr>
            <a:graphicFrameLocks noGrp="1"/>
          </p:cNvGraphicFramePr>
          <p:nvPr/>
        </p:nvGraphicFramePr>
        <p:xfrm>
          <a:off x="5471575" y="4359160"/>
          <a:ext cx="3671500" cy="365760"/>
        </p:xfrm>
        <a:graphic>
          <a:graphicData uri="http://schemas.openxmlformats.org/drawingml/2006/table">
            <a:tbl>
              <a:tblPr firstRow="1" bandRow="1">
                <a:tableStyleId>{5C22544A-7EE6-4342-B048-85BDC9FD1C3A}</a:tableStyleId>
              </a:tblPr>
              <a:tblGrid>
                <a:gridCol w="917875">
                  <a:extLst>
                    <a:ext uri="{9D8B030D-6E8A-4147-A177-3AD203B41FA5}">
                      <a16:colId xmlns:a16="http://schemas.microsoft.com/office/drawing/2014/main" val="3054804523"/>
                    </a:ext>
                  </a:extLst>
                </a:gridCol>
                <a:gridCol w="917875">
                  <a:extLst>
                    <a:ext uri="{9D8B030D-6E8A-4147-A177-3AD203B41FA5}">
                      <a16:colId xmlns:a16="http://schemas.microsoft.com/office/drawing/2014/main" val="3050547587"/>
                    </a:ext>
                  </a:extLst>
                </a:gridCol>
                <a:gridCol w="917875">
                  <a:extLst>
                    <a:ext uri="{9D8B030D-6E8A-4147-A177-3AD203B41FA5}">
                      <a16:colId xmlns:a16="http://schemas.microsoft.com/office/drawing/2014/main" val="3803148574"/>
                    </a:ext>
                  </a:extLst>
                </a:gridCol>
                <a:gridCol w="917875">
                  <a:extLst>
                    <a:ext uri="{9D8B030D-6E8A-4147-A177-3AD203B41FA5}">
                      <a16:colId xmlns:a16="http://schemas.microsoft.com/office/drawing/2014/main" val="85495946"/>
                    </a:ext>
                  </a:extLst>
                </a:gridCol>
              </a:tblGrid>
              <a:tr h="320916">
                <a:tc>
                  <a:txBody>
                    <a:bodyPr/>
                    <a:lstStyle/>
                    <a:p>
                      <a:r>
                        <a:rPr lang="en-GB" dirty="0"/>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8554572"/>
                  </a:ext>
                </a:extLst>
              </a:tr>
            </a:tbl>
          </a:graphicData>
        </a:graphic>
      </p:graphicFrame>
      <p:graphicFrame>
        <p:nvGraphicFramePr>
          <p:cNvPr id="32" name="Table 31">
            <a:extLst>
              <a:ext uri="{FF2B5EF4-FFF2-40B4-BE49-F238E27FC236}">
                <a16:creationId xmlns:a16="http://schemas.microsoft.com/office/drawing/2014/main" id="{7AE44F94-3FF3-B0D6-A91C-020AB593FA3C}"/>
              </a:ext>
            </a:extLst>
          </p:cNvPr>
          <p:cNvGraphicFramePr>
            <a:graphicFrameLocks noGrp="1"/>
          </p:cNvGraphicFramePr>
          <p:nvPr/>
        </p:nvGraphicFramePr>
        <p:xfrm>
          <a:off x="5471575" y="4825352"/>
          <a:ext cx="3671500" cy="365760"/>
        </p:xfrm>
        <a:graphic>
          <a:graphicData uri="http://schemas.openxmlformats.org/drawingml/2006/table">
            <a:tbl>
              <a:tblPr firstRow="1" bandRow="1">
                <a:tableStyleId>{5C22544A-7EE6-4342-B048-85BDC9FD1C3A}</a:tableStyleId>
              </a:tblPr>
              <a:tblGrid>
                <a:gridCol w="917875">
                  <a:extLst>
                    <a:ext uri="{9D8B030D-6E8A-4147-A177-3AD203B41FA5}">
                      <a16:colId xmlns:a16="http://schemas.microsoft.com/office/drawing/2014/main" val="3054804523"/>
                    </a:ext>
                  </a:extLst>
                </a:gridCol>
                <a:gridCol w="917875">
                  <a:extLst>
                    <a:ext uri="{9D8B030D-6E8A-4147-A177-3AD203B41FA5}">
                      <a16:colId xmlns:a16="http://schemas.microsoft.com/office/drawing/2014/main" val="3050547587"/>
                    </a:ext>
                  </a:extLst>
                </a:gridCol>
                <a:gridCol w="917875">
                  <a:extLst>
                    <a:ext uri="{9D8B030D-6E8A-4147-A177-3AD203B41FA5}">
                      <a16:colId xmlns:a16="http://schemas.microsoft.com/office/drawing/2014/main" val="3803148574"/>
                    </a:ext>
                  </a:extLst>
                </a:gridCol>
                <a:gridCol w="917875">
                  <a:extLst>
                    <a:ext uri="{9D8B030D-6E8A-4147-A177-3AD203B41FA5}">
                      <a16:colId xmlns:a16="http://schemas.microsoft.com/office/drawing/2014/main" val="85495946"/>
                    </a:ext>
                  </a:extLst>
                </a:gridCol>
              </a:tblGrid>
              <a:tr h="320916">
                <a:tc>
                  <a:txBody>
                    <a:bodyPr/>
                    <a:lstStyle/>
                    <a:p>
                      <a:r>
                        <a:rPr lang="en-GB" dirty="0"/>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28554572"/>
                  </a:ext>
                </a:extLst>
              </a:tr>
            </a:tbl>
          </a:graphicData>
        </a:graphic>
      </p:graphicFrame>
      <p:graphicFrame>
        <p:nvGraphicFramePr>
          <p:cNvPr id="33" name="Table 32">
            <a:extLst>
              <a:ext uri="{FF2B5EF4-FFF2-40B4-BE49-F238E27FC236}">
                <a16:creationId xmlns:a16="http://schemas.microsoft.com/office/drawing/2014/main" id="{0FBEEE39-33E2-B8CE-18FF-7B2409D6FC52}"/>
              </a:ext>
            </a:extLst>
          </p:cNvPr>
          <p:cNvGraphicFramePr>
            <a:graphicFrameLocks noGrp="1"/>
          </p:cNvGraphicFramePr>
          <p:nvPr/>
        </p:nvGraphicFramePr>
        <p:xfrm>
          <a:off x="5471575" y="5291544"/>
          <a:ext cx="3671500" cy="365760"/>
        </p:xfrm>
        <a:graphic>
          <a:graphicData uri="http://schemas.openxmlformats.org/drawingml/2006/table">
            <a:tbl>
              <a:tblPr firstRow="1" bandRow="1">
                <a:tableStyleId>{5C22544A-7EE6-4342-B048-85BDC9FD1C3A}</a:tableStyleId>
              </a:tblPr>
              <a:tblGrid>
                <a:gridCol w="917875">
                  <a:extLst>
                    <a:ext uri="{9D8B030D-6E8A-4147-A177-3AD203B41FA5}">
                      <a16:colId xmlns:a16="http://schemas.microsoft.com/office/drawing/2014/main" val="3054804523"/>
                    </a:ext>
                  </a:extLst>
                </a:gridCol>
                <a:gridCol w="917875">
                  <a:extLst>
                    <a:ext uri="{9D8B030D-6E8A-4147-A177-3AD203B41FA5}">
                      <a16:colId xmlns:a16="http://schemas.microsoft.com/office/drawing/2014/main" val="3050547587"/>
                    </a:ext>
                  </a:extLst>
                </a:gridCol>
                <a:gridCol w="917875">
                  <a:extLst>
                    <a:ext uri="{9D8B030D-6E8A-4147-A177-3AD203B41FA5}">
                      <a16:colId xmlns:a16="http://schemas.microsoft.com/office/drawing/2014/main" val="3803148574"/>
                    </a:ext>
                  </a:extLst>
                </a:gridCol>
                <a:gridCol w="917875">
                  <a:extLst>
                    <a:ext uri="{9D8B030D-6E8A-4147-A177-3AD203B41FA5}">
                      <a16:colId xmlns:a16="http://schemas.microsoft.com/office/drawing/2014/main" val="85495946"/>
                    </a:ext>
                  </a:extLst>
                </a:gridCol>
              </a:tblGrid>
              <a:tr h="320916">
                <a:tc>
                  <a:txBody>
                    <a:bodyPr/>
                    <a:lstStyle/>
                    <a:p>
                      <a:r>
                        <a:rPr lang="en-GB" dirty="0"/>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28554572"/>
                  </a:ext>
                </a:extLst>
              </a:tr>
            </a:tbl>
          </a:graphicData>
        </a:graphic>
      </p:graphicFrame>
      <p:graphicFrame>
        <p:nvGraphicFramePr>
          <p:cNvPr id="34" name="Table 33">
            <a:extLst>
              <a:ext uri="{FF2B5EF4-FFF2-40B4-BE49-F238E27FC236}">
                <a16:creationId xmlns:a16="http://schemas.microsoft.com/office/drawing/2014/main" id="{03823060-74AE-11A6-D7E2-0B9974FD294A}"/>
              </a:ext>
            </a:extLst>
          </p:cNvPr>
          <p:cNvGraphicFramePr>
            <a:graphicFrameLocks noGrp="1"/>
          </p:cNvGraphicFramePr>
          <p:nvPr/>
        </p:nvGraphicFramePr>
        <p:xfrm>
          <a:off x="5471575" y="5757738"/>
          <a:ext cx="3671500" cy="365760"/>
        </p:xfrm>
        <a:graphic>
          <a:graphicData uri="http://schemas.openxmlformats.org/drawingml/2006/table">
            <a:tbl>
              <a:tblPr firstRow="1" bandRow="1">
                <a:tableStyleId>{5C22544A-7EE6-4342-B048-85BDC9FD1C3A}</a:tableStyleId>
              </a:tblPr>
              <a:tblGrid>
                <a:gridCol w="917875">
                  <a:extLst>
                    <a:ext uri="{9D8B030D-6E8A-4147-A177-3AD203B41FA5}">
                      <a16:colId xmlns:a16="http://schemas.microsoft.com/office/drawing/2014/main" val="3054804523"/>
                    </a:ext>
                  </a:extLst>
                </a:gridCol>
                <a:gridCol w="917875">
                  <a:extLst>
                    <a:ext uri="{9D8B030D-6E8A-4147-A177-3AD203B41FA5}">
                      <a16:colId xmlns:a16="http://schemas.microsoft.com/office/drawing/2014/main" val="3050547587"/>
                    </a:ext>
                  </a:extLst>
                </a:gridCol>
                <a:gridCol w="917875">
                  <a:extLst>
                    <a:ext uri="{9D8B030D-6E8A-4147-A177-3AD203B41FA5}">
                      <a16:colId xmlns:a16="http://schemas.microsoft.com/office/drawing/2014/main" val="3803148574"/>
                    </a:ext>
                  </a:extLst>
                </a:gridCol>
                <a:gridCol w="917875">
                  <a:extLst>
                    <a:ext uri="{9D8B030D-6E8A-4147-A177-3AD203B41FA5}">
                      <a16:colId xmlns:a16="http://schemas.microsoft.com/office/drawing/2014/main" val="85495946"/>
                    </a:ext>
                  </a:extLst>
                </a:gridCol>
              </a:tblGrid>
              <a:tr h="234129">
                <a:tc>
                  <a:txBody>
                    <a:bodyPr/>
                    <a:lstStyle/>
                    <a:p>
                      <a:r>
                        <a:rPr lang="en-GB" dirty="0"/>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554572"/>
                  </a:ext>
                </a:extLst>
              </a:tr>
            </a:tbl>
          </a:graphicData>
        </a:graphic>
      </p:graphicFrame>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93DCE19-81FC-F002-A759-78786614B0A3}"/>
                  </a:ext>
                </a:extLst>
              </p:cNvPr>
              <p:cNvSpPr txBox="1"/>
              <p:nvPr/>
            </p:nvSpPr>
            <p:spPr>
              <a:xfrm>
                <a:off x="5459023" y="2723820"/>
                <a:ext cx="1746074" cy="527580"/>
              </a:xfrm>
              <a:prstGeom prst="rect">
                <a:avLst/>
              </a:prstGeom>
              <a:noFill/>
            </p:spPr>
            <p:txBody>
              <a:bodyPr wrap="square" rtlCol="0">
                <a:spAutoFit/>
              </a:bodyPr>
              <a:lstStyle/>
              <a:p>
                <a:pPr algn="ctr"/>
                <a:r>
                  <a:rPr lang="en-GB" sz="2000" dirty="0">
                    <a:solidFill>
                      <a:srgbClr val="FF0000"/>
                    </a:solidFill>
                  </a:rPr>
                  <a:t>1 </a:t>
                </a:r>
                <a14:m>
                  <m:oMath xmlns:m="http://schemas.openxmlformats.org/officeDocument/2006/math">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3</m:t>
                        </m:r>
                      </m:num>
                      <m:den>
                        <m:r>
                          <a:rPr lang="en-GB" sz="2000" b="0" i="1" smtClean="0">
                            <a:solidFill>
                              <a:srgbClr val="FF0000"/>
                            </a:solidFill>
                            <a:latin typeface="Cambria Math" panose="02040503050406030204" pitchFamily="18" charset="0"/>
                          </a:rPr>
                          <m:t>4</m:t>
                        </m:r>
                      </m:den>
                    </m:f>
                    <m:r>
                      <a:rPr lang="en-GB" sz="2000" b="0" i="1" smtClean="0">
                        <a:solidFill>
                          <a:srgbClr val="FF0000"/>
                        </a:solidFill>
                        <a:latin typeface="Cambria Math" panose="02040503050406030204" pitchFamily="18" charset="0"/>
                      </a:rPr>
                      <m:t>=</m:t>
                    </m:r>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7</m:t>
                        </m:r>
                      </m:num>
                      <m:den>
                        <m:r>
                          <a:rPr lang="en-GB" sz="2000" b="0" i="1" smtClean="0">
                            <a:solidFill>
                              <a:srgbClr val="FF0000"/>
                            </a:solidFill>
                            <a:latin typeface="Cambria Math" panose="02040503050406030204" pitchFamily="18" charset="0"/>
                          </a:rPr>
                          <m:t>4</m:t>
                        </m:r>
                      </m:den>
                    </m:f>
                  </m:oMath>
                </a14:m>
                <a:endParaRPr lang="en-GB" sz="2000" b="0" dirty="0">
                  <a:solidFill>
                    <a:srgbClr val="FF0000"/>
                  </a:solidFill>
                </a:endParaRPr>
              </a:p>
            </p:txBody>
          </p:sp>
        </mc:Choice>
        <mc:Fallback xmlns="">
          <p:sp>
            <p:nvSpPr>
              <p:cNvPr id="35" name="TextBox 34">
                <a:extLst>
                  <a:ext uri="{FF2B5EF4-FFF2-40B4-BE49-F238E27FC236}">
                    <a16:creationId xmlns:a16="http://schemas.microsoft.com/office/drawing/2014/main" id="{193DCE19-81FC-F002-A759-78786614B0A3}"/>
                  </a:ext>
                </a:extLst>
              </p:cNvPr>
              <p:cNvSpPr txBox="1">
                <a:spLocks noRot="1" noChangeAspect="1" noMove="1" noResize="1" noEditPoints="1" noAdjustHandles="1" noChangeArrowheads="1" noChangeShapeType="1" noTextEdit="1"/>
              </p:cNvSpPr>
              <p:nvPr/>
            </p:nvSpPr>
            <p:spPr>
              <a:xfrm>
                <a:off x="5459023" y="2723820"/>
                <a:ext cx="1746074" cy="527580"/>
              </a:xfrm>
              <a:prstGeom prst="rect">
                <a:avLst/>
              </a:prstGeom>
              <a:blipFill>
                <a:blip r:embed="rId10"/>
                <a:stretch>
                  <a:fillRect b="-93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BE72B45-0F55-0CEB-F47C-DEBEE01D1286}"/>
                  </a:ext>
                </a:extLst>
              </p:cNvPr>
              <p:cNvSpPr txBox="1"/>
              <p:nvPr/>
            </p:nvSpPr>
            <p:spPr>
              <a:xfrm>
                <a:off x="7397001" y="2744922"/>
                <a:ext cx="1746074" cy="525850"/>
              </a:xfrm>
              <a:prstGeom prst="rect">
                <a:avLst/>
              </a:prstGeom>
              <a:noFill/>
            </p:spPr>
            <p:txBody>
              <a:bodyPr wrap="square" rtlCol="0">
                <a:spAutoFit/>
              </a:bodyPr>
              <a:lstStyle/>
              <a:p>
                <a:pPr algn="ctr"/>
                <a:r>
                  <a:rPr lang="en-GB" sz="2000" dirty="0">
                    <a:solidFill>
                      <a:srgbClr val="FF0000"/>
                    </a:solidFill>
                  </a:rPr>
                  <a:t>6 </a:t>
                </a:r>
                <a14:m>
                  <m:oMath xmlns:m="http://schemas.openxmlformats.org/officeDocument/2006/math">
                    <m:r>
                      <a:rPr lang="en-GB" sz="2000" b="0" i="1" smtClean="0">
                        <a:solidFill>
                          <a:srgbClr val="FF0000"/>
                        </a:solidFill>
                        <a:latin typeface="Cambria Math" panose="02040503050406030204" pitchFamily="18" charset="0"/>
                      </a:rPr>
                      <m:t>÷</m:t>
                    </m:r>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7</m:t>
                        </m:r>
                      </m:num>
                      <m:den>
                        <m:r>
                          <a:rPr lang="en-GB" sz="2000" b="0" i="1" smtClean="0">
                            <a:solidFill>
                              <a:srgbClr val="FF0000"/>
                            </a:solidFill>
                            <a:latin typeface="Cambria Math" panose="02040503050406030204" pitchFamily="18" charset="0"/>
                          </a:rPr>
                          <m:t>4</m:t>
                        </m:r>
                      </m:den>
                    </m:f>
                  </m:oMath>
                </a14:m>
                <a:endParaRPr lang="en-GB" sz="2000" b="0" dirty="0">
                  <a:solidFill>
                    <a:srgbClr val="FF0000"/>
                  </a:solidFill>
                </a:endParaRPr>
              </a:p>
            </p:txBody>
          </p:sp>
        </mc:Choice>
        <mc:Fallback xmlns="">
          <p:sp>
            <p:nvSpPr>
              <p:cNvPr id="37" name="TextBox 36">
                <a:extLst>
                  <a:ext uri="{FF2B5EF4-FFF2-40B4-BE49-F238E27FC236}">
                    <a16:creationId xmlns:a16="http://schemas.microsoft.com/office/drawing/2014/main" id="{CBE72B45-0F55-0CEB-F47C-DEBEE01D1286}"/>
                  </a:ext>
                </a:extLst>
              </p:cNvPr>
              <p:cNvSpPr txBox="1">
                <a:spLocks noRot="1" noChangeAspect="1" noMove="1" noResize="1" noEditPoints="1" noAdjustHandles="1" noChangeArrowheads="1" noChangeShapeType="1" noTextEdit="1"/>
              </p:cNvSpPr>
              <p:nvPr/>
            </p:nvSpPr>
            <p:spPr>
              <a:xfrm>
                <a:off x="7397001" y="2744922"/>
                <a:ext cx="1746074" cy="525850"/>
              </a:xfrm>
              <a:prstGeom prst="rect">
                <a:avLst/>
              </a:prstGeom>
              <a:blipFill>
                <a:blip r:embed="rId11"/>
                <a:stretch>
                  <a:fillRect b="-6897"/>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35C11C20-EA72-7199-8730-DB805AF62CFD}"/>
              </a:ext>
            </a:extLst>
          </p:cNvPr>
          <p:cNvCxnSpPr>
            <a:cxnSpLocks/>
          </p:cNvCxnSpPr>
          <p:nvPr/>
        </p:nvCxnSpPr>
        <p:spPr>
          <a:xfrm>
            <a:off x="4955418" y="3087722"/>
            <a:ext cx="18381" cy="30357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63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ED63848-7963-9D09-8F8C-80601FF0C517}"/>
              </a:ext>
            </a:extLst>
          </p:cNvPr>
          <p:cNvSpPr/>
          <p:nvPr/>
        </p:nvSpPr>
        <p:spPr>
          <a:xfrm>
            <a:off x="215303" y="2827979"/>
            <a:ext cx="9433795" cy="376441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7</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BB294252-8316-4B2E-9B0C-830B6C91B85D}"/>
              </a:ext>
            </a:extLst>
          </p:cNvPr>
          <p:cNvSpPr txBox="1"/>
          <p:nvPr/>
        </p:nvSpPr>
        <p:spPr>
          <a:xfrm>
            <a:off x="334149" y="890872"/>
            <a:ext cx="9385136" cy="1937069"/>
          </a:xfrm>
          <a:prstGeom prst="rect">
            <a:avLst/>
          </a:prstGeom>
          <a:noFill/>
        </p:spPr>
        <p:txBody>
          <a:bodyPr wrap="square" rtlCol="0">
            <a:spAutoFit/>
          </a:bodyPr>
          <a:lstStyle/>
          <a:p>
            <a:pPr>
              <a:spcBef>
                <a:spcPts val="511"/>
              </a:spcBef>
            </a:pPr>
            <a:r>
              <a:rPr lang="en-GB" dirty="0">
                <a:solidFill>
                  <a:prstClr val="black"/>
                </a:solidFill>
                <a:latin typeface="Calibri" panose="020F0502020204030204"/>
              </a:rPr>
              <a:t>Christmas crackers are sold in boxes of 6, 12 and 24</a:t>
            </a:r>
          </a:p>
          <a:p>
            <a:pPr>
              <a:spcBef>
                <a:spcPts val="511"/>
              </a:spcBef>
            </a:pPr>
            <a:r>
              <a:rPr lang="en-GB" dirty="0">
                <a:solidFill>
                  <a:prstClr val="black"/>
                </a:solidFill>
                <a:latin typeface="Calibri" panose="020F0502020204030204"/>
              </a:rPr>
              <a:t>a)	Which box of Christmas crackers is the best value for money?</a:t>
            </a:r>
          </a:p>
          <a:p>
            <a:pPr marL="342900" indent="-342900">
              <a:spcBef>
                <a:spcPts val="511"/>
              </a:spcBef>
              <a:buAutoNum type="alphaLcParenR"/>
            </a:pPr>
            <a:endParaRPr lang="en-GB" sz="700" dirty="0">
              <a:solidFill>
                <a:prstClr val="black"/>
              </a:solidFill>
              <a:latin typeface="Calibri" panose="020F0502020204030204"/>
            </a:endParaRPr>
          </a:p>
          <a:p>
            <a:pPr>
              <a:spcBef>
                <a:spcPts val="511"/>
              </a:spcBef>
            </a:pPr>
            <a:r>
              <a:rPr lang="en-GB" dirty="0">
                <a:solidFill>
                  <a:prstClr val="black"/>
                </a:solidFill>
                <a:latin typeface="Calibri" panose="020F0502020204030204"/>
              </a:rPr>
              <a:t>Dexter needs 60 crackers.</a:t>
            </a:r>
          </a:p>
          <a:p>
            <a:pPr>
              <a:spcBef>
                <a:spcPts val="511"/>
              </a:spcBef>
            </a:pPr>
            <a:r>
              <a:rPr lang="en-GB" dirty="0">
                <a:solidFill>
                  <a:prstClr val="black"/>
                </a:solidFill>
                <a:latin typeface="Calibri" panose="020F0502020204030204"/>
              </a:rPr>
              <a:t>b)	What combination of boxes should Dexter choose to spend the least amount of money?</a:t>
            </a:r>
          </a:p>
          <a:p>
            <a:pPr>
              <a:lnSpc>
                <a:spcPct val="150000"/>
              </a:lnSpc>
            </a:pPr>
            <a:endParaRPr lang="en-GB" dirty="0">
              <a:solidFill>
                <a:prstClr val="black"/>
              </a:solidFill>
              <a:latin typeface="Calibri" panose="020F0502020204030204"/>
            </a:endParaRPr>
          </a:p>
        </p:txBody>
      </p:sp>
      <p:grpSp>
        <p:nvGrpSpPr>
          <p:cNvPr id="6" name="Group 5">
            <a:extLst>
              <a:ext uri="{FF2B5EF4-FFF2-40B4-BE49-F238E27FC236}">
                <a16:creationId xmlns:a16="http://schemas.microsoft.com/office/drawing/2014/main" id="{8B6024A6-4959-77F0-9B38-13576CD39F20}"/>
              </a:ext>
            </a:extLst>
          </p:cNvPr>
          <p:cNvGrpSpPr/>
          <p:nvPr/>
        </p:nvGrpSpPr>
        <p:grpSpPr>
          <a:xfrm>
            <a:off x="8279281" y="3344781"/>
            <a:ext cx="1364336" cy="908990"/>
            <a:chOff x="3400426" y="3648075"/>
            <a:chExt cx="1601200" cy="1066801"/>
          </a:xfrm>
        </p:grpSpPr>
        <p:sp>
          <p:nvSpPr>
            <p:cNvPr id="7" name="Cube 6">
              <a:extLst>
                <a:ext uri="{FF2B5EF4-FFF2-40B4-BE49-F238E27FC236}">
                  <a16:creationId xmlns:a16="http://schemas.microsoft.com/office/drawing/2014/main" id="{3EF1F3EA-FFE5-30DE-21EE-70E5113CF81F}"/>
                </a:ext>
              </a:extLst>
            </p:cNvPr>
            <p:cNvSpPr/>
            <p:nvPr/>
          </p:nvSpPr>
          <p:spPr>
            <a:xfrm rot="10800000" flipV="1">
              <a:off x="3428999" y="3648075"/>
              <a:ext cx="1400174" cy="962024"/>
            </a:xfrm>
            <a:prstGeom prst="cube">
              <a:avLst>
                <a:gd name="adj" fmla="val 10041"/>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34">
                <a:solidFill>
                  <a:prstClr val="white"/>
                </a:solidFill>
                <a:latin typeface="Calibri" panose="020F0502020204030204"/>
              </a:endParaRPr>
            </a:p>
          </p:txBody>
        </p:sp>
        <p:pic>
          <p:nvPicPr>
            <p:cNvPr id="8" name="Picture 7">
              <a:extLst>
                <a:ext uri="{FF2B5EF4-FFF2-40B4-BE49-F238E27FC236}">
                  <a16:creationId xmlns:a16="http://schemas.microsoft.com/office/drawing/2014/main" id="{549E0FA9-5CF3-E051-F973-B62B24CBD5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400426" y="3648076"/>
              <a:ext cx="1601200" cy="1066800"/>
            </a:xfrm>
            <a:prstGeom prst="rect">
              <a:avLst/>
            </a:prstGeom>
          </p:spPr>
        </p:pic>
      </p:grpSp>
      <p:sp>
        <p:nvSpPr>
          <p:cNvPr id="9" name="Arrow: Pentagon 8">
            <a:extLst>
              <a:ext uri="{FF2B5EF4-FFF2-40B4-BE49-F238E27FC236}">
                <a16:creationId xmlns:a16="http://schemas.microsoft.com/office/drawing/2014/main" id="{CE1FE267-6BFF-B16B-AA68-13454A909CB1}"/>
              </a:ext>
            </a:extLst>
          </p:cNvPr>
          <p:cNvSpPr/>
          <p:nvPr/>
        </p:nvSpPr>
        <p:spPr>
          <a:xfrm>
            <a:off x="7147102" y="3239272"/>
            <a:ext cx="1379717" cy="689858"/>
          </a:xfrm>
          <a:prstGeom prst="homePlate">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34" b="1" dirty="0">
                <a:solidFill>
                  <a:prstClr val="white"/>
                </a:solidFill>
                <a:latin typeface="Calibri" panose="020F0502020204030204"/>
              </a:rPr>
              <a:t>6 crackers</a:t>
            </a:r>
          </a:p>
          <a:p>
            <a:pPr algn="ctr"/>
            <a:r>
              <a:rPr lang="en-GB" sz="2386" b="1" dirty="0">
                <a:solidFill>
                  <a:prstClr val="white"/>
                </a:solidFill>
                <a:latin typeface="Calibri" panose="020F0502020204030204"/>
              </a:rPr>
              <a:t>£7.99</a:t>
            </a:r>
          </a:p>
        </p:txBody>
      </p:sp>
      <p:sp>
        <p:nvSpPr>
          <p:cNvPr id="10" name="Cube 9">
            <a:extLst>
              <a:ext uri="{FF2B5EF4-FFF2-40B4-BE49-F238E27FC236}">
                <a16:creationId xmlns:a16="http://schemas.microsoft.com/office/drawing/2014/main" id="{3EA2C921-08FA-20DC-DE53-5CE4D18E6B40}"/>
              </a:ext>
            </a:extLst>
          </p:cNvPr>
          <p:cNvSpPr/>
          <p:nvPr/>
        </p:nvSpPr>
        <p:spPr>
          <a:xfrm rot="10800000" flipV="1">
            <a:off x="8303627" y="4294349"/>
            <a:ext cx="1193047" cy="819713"/>
          </a:xfrm>
          <a:prstGeom prst="cube">
            <a:avLst>
              <a:gd name="adj" fmla="val 17962"/>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34">
              <a:solidFill>
                <a:prstClr val="white"/>
              </a:solidFill>
              <a:latin typeface="Calibri" panose="020F0502020204030204"/>
            </a:endParaRPr>
          </a:p>
        </p:txBody>
      </p:sp>
      <p:pic>
        <p:nvPicPr>
          <p:cNvPr id="11" name="Picture 10">
            <a:extLst>
              <a:ext uri="{FF2B5EF4-FFF2-40B4-BE49-F238E27FC236}">
                <a16:creationId xmlns:a16="http://schemas.microsoft.com/office/drawing/2014/main" id="{171DB754-DE9E-5338-D0E5-905E825A051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417252" y="4448554"/>
            <a:ext cx="1108525" cy="738555"/>
          </a:xfrm>
          <a:prstGeom prst="rect">
            <a:avLst/>
          </a:prstGeom>
        </p:spPr>
      </p:pic>
      <p:sp>
        <p:nvSpPr>
          <p:cNvPr id="12" name="Cube 11">
            <a:extLst>
              <a:ext uri="{FF2B5EF4-FFF2-40B4-BE49-F238E27FC236}">
                <a16:creationId xmlns:a16="http://schemas.microsoft.com/office/drawing/2014/main" id="{9410BA69-3E5E-D0CE-4798-434D030FBEDC}"/>
              </a:ext>
            </a:extLst>
          </p:cNvPr>
          <p:cNvSpPr/>
          <p:nvPr/>
        </p:nvSpPr>
        <p:spPr>
          <a:xfrm rot="10800000" flipV="1">
            <a:off x="8303627" y="5284498"/>
            <a:ext cx="1193047" cy="819713"/>
          </a:xfrm>
          <a:prstGeom prst="cube">
            <a:avLst>
              <a:gd name="adj" fmla="val 27863"/>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34">
              <a:solidFill>
                <a:prstClr val="white"/>
              </a:solidFill>
              <a:latin typeface="Calibri" panose="020F0502020204030204"/>
            </a:endParaRPr>
          </a:p>
        </p:txBody>
      </p:sp>
      <p:pic>
        <p:nvPicPr>
          <p:cNvPr id="14" name="Picture 13">
            <a:extLst>
              <a:ext uri="{FF2B5EF4-FFF2-40B4-BE49-F238E27FC236}">
                <a16:creationId xmlns:a16="http://schemas.microsoft.com/office/drawing/2014/main" id="{35667BDA-BAF2-8986-224C-EC957370FB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506527" y="5498650"/>
            <a:ext cx="1030728" cy="686723"/>
          </a:xfrm>
          <a:prstGeom prst="rect">
            <a:avLst/>
          </a:prstGeom>
        </p:spPr>
      </p:pic>
      <p:sp>
        <p:nvSpPr>
          <p:cNvPr id="15" name="Arrow: Pentagon 14">
            <a:extLst>
              <a:ext uri="{FF2B5EF4-FFF2-40B4-BE49-F238E27FC236}">
                <a16:creationId xmlns:a16="http://schemas.microsoft.com/office/drawing/2014/main" id="{6ED4FA40-6CC3-4E9E-5DD9-4CAD1BB2054E}"/>
              </a:ext>
            </a:extLst>
          </p:cNvPr>
          <p:cNvSpPr/>
          <p:nvPr/>
        </p:nvSpPr>
        <p:spPr>
          <a:xfrm>
            <a:off x="7147102" y="4286232"/>
            <a:ext cx="1379717" cy="689858"/>
          </a:xfrm>
          <a:prstGeom prst="homePlate">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34" b="1" dirty="0">
                <a:solidFill>
                  <a:prstClr val="white"/>
                </a:solidFill>
                <a:latin typeface="Calibri" panose="020F0502020204030204"/>
              </a:rPr>
              <a:t>12 crackers</a:t>
            </a:r>
          </a:p>
          <a:p>
            <a:pPr algn="ctr"/>
            <a:r>
              <a:rPr lang="en-GB" sz="2386" b="1" dirty="0">
                <a:solidFill>
                  <a:prstClr val="white"/>
                </a:solidFill>
                <a:latin typeface="Calibri" panose="020F0502020204030204"/>
              </a:rPr>
              <a:t>£16</a:t>
            </a:r>
          </a:p>
        </p:txBody>
      </p:sp>
      <p:sp>
        <p:nvSpPr>
          <p:cNvPr id="16" name="Arrow: Pentagon 15">
            <a:extLst>
              <a:ext uri="{FF2B5EF4-FFF2-40B4-BE49-F238E27FC236}">
                <a16:creationId xmlns:a16="http://schemas.microsoft.com/office/drawing/2014/main" id="{21D67714-CE13-B14E-BAE9-592BF0DF8DFE}"/>
              </a:ext>
            </a:extLst>
          </p:cNvPr>
          <p:cNvSpPr/>
          <p:nvPr/>
        </p:nvSpPr>
        <p:spPr>
          <a:xfrm>
            <a:off x="7147102" y="5333193"/>
            <a:ext cx="1379717" cy="689858"/>
          </a:xfrm>
          <a:prstGeom prst="homePlate">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34" b="1" dirty="0">
                <a:solidFill>
                  <a:prstClr val="white"/>
                </a:solidFill>
                <a:latin typeface="Calibri" panose="020F0502020204030204"/>
              </a:rPr>
              <a:t>24 crackers</a:t>
            </a:r>
          </a:p>
          <a:p>
            <a:pPr algn="ctr"/>
            <a:r>
              <a:rPr lang="en-GB" sz="2386" b="1" dirty="0">
                <a:solidFill>
                  <a:prstClr val="white"/>
                </a:solidFill>
                <a:latin typeface="Calibri" panose="020F0502020204030204"/>
              </a:rPr>
              <a:t>£31.50</a:t>
            </a:r>
          </a:p>
        </p:txBody>
      </p:sp>
      <p:sp>
        <p:nvSpPr>
          <p:cNvPr id="5" name="TextBox 4">
            <a:extLst>
              <a:ext uri="{FF2B5EF4-FFF2-40B4-BE49-F238E27FC236}">
                <a16:creationId xmlns:a16="http://schemas.microsoft.com/office/drawing/2014/main" id="{08D6A81D-5321-3319-CA5B-D80549161033}"/>
              </a:ext>
            </a:extLst>
          </p:cNvPr>
          <p:cNvSpPr txBox="1"/>
          <p:nvPr/>
        </p:nvSpPr>
        <p:spPr>
          <a:xfrm>
            <a:off x="6673172" y="1224392"/>
            <a:ext cx="2537439" cy="369332"/>
          </a:xfrm>
          <a:prstGeom prst="rect">
            <a:avLst/>
          </a:prstGeom>
          <a:noFill/>
        </p:spPr>
        <p:txBody>
          <a:bodyPr wrap="square" rtlCol="0">
            <a:spAutoFit/>
          </a:bodyPr>
          <a:lstStyle/>
          <a:p>
            <a:r>
              <a:rPr lang="en-GB" dirty="0">
                <a:solidFill>
                  <a:srgbClr val="FF0000"/>
                </a:solidFill>
                <a:latin typeface="Calibri" panose="020F0502020204030204"/>
              </a:rPr>
              <a:t>24 crackers for £31.50</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28E81ED-653F-E957-09FD-23C5DA77C8E5}"/>
                  </a:ext>
                </a:extLst>
              </p:cNvPr>
              <p:cNvSpPr txBox="1"/>
              <p:nvPr/>
            </p:nvSpPr>
            <p:spPr>
              <a:xfrm>
                <a:off x="2102797" y="3295433"/>
                <a:ext cx="2324212" cy="369332"/>
              </a:xfrm>
              <a:prstGeom prst="rect">
                <a:avLst/>
              </a:prstGeom>
              <a:noFill/>
            </p:spPr>
            <p:txBody>
              <a:bodyPr wrap="square" rtlCol="0">
                <a:spAutoFit/>
              </a:bodyPr>
              <a:lstStyle/>
              <a:p>
                <a:r>
                  <a:rPr lang="en-GB" dirty="0">
                    <a:solidFill>
                      <a:srgbClr val="FF0000"/>
                    </a:solidFill>
                    <a:latin typeface="Calibri" panose="020F0502020204030204"/>
                  </a:rPr>
                  <a:t>6 crackers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£7.99</a:t>
                </a:r>
              </a:p>
            </p:txBody>
          </p:sp>
        </mc:Choice>
        <mc:Fallback xmlns="">
          <p:sp>
            <p:nvSpPr>
              <p:cNvPr id="18" name="TextBox 17">
                <a:extLst>
                  <a:ext uri="{FF2B5EF4-FFF2-40B4-BE49-F238E27FC236}">
                    <a16:creationId xmlns:a16="http://schemas.microsoft.com/office/drawing/2014/main" id="{728E81ED-653F-E957-09FD-23C5DA77C8E5}"/>
                  </a:ext>
                </a:extLst>
              </p:cNvPr>
              <p:cNvSpPr txBox="1">
                <a:spLocks noRot="1" noChangeAspect="1" noMove="1" noResize="1" noEditPoints="1" noAdjustHandles="1" noChangeArrowheads="1" noChangeShapeType="1" noTextEdit="1"/>
              </p:cNvSpPr>
              <p:nvPr/>
            </p:nvSpPr>
            <p:spPr>
              <a:xfrm>
                <a:off x="2102797" y="3295433"/>
                <a:ext cx="2324212" cy="369332"/>
              </a:xfrm>
              <a:prstGeom prst="rect">
                <a:avLst/>
              </a:prstGeom>
              <a:blipFill>
                <a:blip r:embed="rId7"/>
                <a:stretch>
                  <a:fillRect l="-2362" t="-10000" b="-26667"/>
                </a:stretch>
              </a:blipFill>
            </p:spPr>
            <p:txBody>
              <a:bodyPr/>
              <a:lstStyle/>
              <a:p>
                <a:r>
                  <a:rPr lang="en-GB">
                    <a:noFill/>
                  </a:rPr>
                  <a:t> </a:t>
                </a:r>
              </a:p>
            </p:txBody>
          </p:sp>
        </mc:Fallback>
      </mc:AlternateContent>
      <p:sp>
        <p:nvSpPr>
          <p:cNvPr id="19" name="Arrow: Curved Right 18">
            <a:extLst>
              <a:ext uri="{FF2B5EF4-FFF2-40B4-BE49-F238E27FC236}">
                <a16:creationId xmlns:a16="http://schemas.microsoft.com/office/drawing/2014/main" id="{EAD4C936-9474-F99C-AA74-19696A757261}"/>
              </a:ext>
            </a:extLst>
          </p:cNvPr>
          <p:cNvSpPr/>
          <p:nvPr/>
        </p:nvSpPr>
        <p:spPr>
          <a:xfrm>
            <a:off x="1852464" y="3465012"/>
            <a:ext cx="167221" cy="398538"/>
          </a:xfrm>
          <a:prstGeom prst="curvedRightArrow">
            <a:avLst>
              <a:gd name="adj1" fmla="val 0"/>
              <a:gd name="adj2" fmla="val 50000"/>
              <a:gd name="adj3" fmla="val 25000"/>
            </a:avLst>
          </a:prstGeom>
          <a:solidFill>
            <a:srgbClr val="FF00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92">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EC0CB08-8812-E01E-907A-0CCBDE454559}"/>
                  </a:ext>
                </a:extLst>
              </p:cNvPr>
              <p:cNvSpPr txBox="1"/>
              <p:nvPr/>
            </p:nvSpPr>
            <p:spPr>
              <a:xfrm>
                <a:off x="1404247" y="3490227"/>
                <a:ext cx="621743" cy="348109"/>
              </a:xfrm>
              <a:prstGeom prst="rect">
                <a:avLst/>
              </a:prstGeom>
              <a:noFill/>
            </p:spPr>
            <p:txBody>
              <a:bodyPr wrap="square" rtlCol="0">
                <a:spAutoFit/>
              </a:bodyPr>
              <a:lstStyle/>
              <a:p>
                <a14:m>
                  <m:oMath xmlns:m="http://schemas.openxmlformats.org/officeDocument/2006/math">
                    <m:r>
                      <a:rPr lang="en-GB" sz="1662" i="1">
                        <a:solidFill>
                          <a:srgbClr val="FF0000"/>
                        </a:solidFill>
                        <a:latin typeface="Cambria Math" panose="02040503050406030204" pitchFamily="18" charset="0"/>
                      </a:rPr>
                      <m:t>×</m:t>
                    </m:r>
                  </m:oMath>
                </a14:m>
                <a:r>
                  <a:rPr lang="en-GB" sz="1662" dirty="0">
                    <a:solidFill>
                      <a:srgbClr val="FF0000"/>
                    </a:solidFill>
                    <a:latin typeface="Calibri" panose="020F0502020204030204"/>
                  </a:rPr>
                  <a:t> 4</a:t>
                </a:r>
              </a:p>
            </p:txBody>
          </p:sp>
        </mc:Choice>
        <mc:Fallback xmlns="">
          <p:sp>
            <p:nvSpPr>
              <p:cNvPr id="20" name="TextBox 19">
                <a:extLst>
                  <a:ext uri="{FF2B5EF4-FFF2-40B4-BE49-F238E27FC236}">
                    <a16:creationId xmlns:a16="http://schemas.microsoft.com/office/drawing/2014/main" id="{9EC0CB08-8812-E01E-907A-0CCBDE454559}"/>
                  </a:ext>
                </a:extLst>
              </p:cNvPr>
              <p:cNvSpPr txBox="1">
                <a:spLocks noRot="1" noChangeAspect="1" noMove="1" noResize="1" noEditPoints="1" noAdjustHandles="1" noChangeArrowheads="1" noChangeShapeType="1" noTextEdit="1"/>
              </p:cNvSpPr>
              <p:nvPr/>
            </p:nvSpPr>
            <p:spPr>
              <a:xfrm>
                <a:off x="1404247" y="3490227"/>
                <a:ext cx="621743" cy="348109"/>
              </a:xfrm>
              <a:prstGeom prst="rect">
                <a:avLst/>
              </a:prstGeom>
              <a:blipFill>
                <a:blip r:embed="rId8"/>
                <a:stretch>
                  <a:fillRect t="-7018" b="-24561"/>
                </a:stretch>
              </a:blipFill>
            </p:spPr>
            <p:txBody>
              <a:bodyPr/>
              <a:lstStyle/>
              <a:p>
                <a:r>
                  <a:rPr lang="en-GB">
                    <a:noFill/>
                  </a:rPr>
                  <a:t> </a:t>
                </a:r>
              </a:p>
            </p:txBody>
          </p:sp>
        </mc:Fallback>
      </mc:AlternateContent>
      <p:sp>
        <p:nvSpPr>
          <p:cNvPr id="21" name="Arrow: Curved Right 20">
            <a:extLst>
              <a:ext uri="{FF2B5EF4-FFF2-40B4-BE49-F238E27FC236}">
                <a16:creationId xmlns:a16="http://schemas.microsoft.com/office/drawing/2014/main" id="{3F36DD68-0CDC-80C3-B98C-ED78C533E52F}"/>
              </a:ext>
            </a:extLst>
          </p:cNvPr>
          <p:cNvSpPr/>
          <p:nvPr/>
        </p:nvSpPr>
        <p:spPr>
          <a:xfrm flipH="1">
            <a:off x="4104147" y="3465012"/>
            <a:ext cx="167221" cy="398538"/>
          </a:xfrm>
          <a:prstGeom prst="curvedRightArrow">
            <a:avLst>
              <a:gd name="adj1" fmla="val 0"/>
              <a:gd name="adj2" fmla="val 50000"/>
              <a:gd name="adj3" fmla="val 25000"/>
            </a:avLst>
          </a:prstGeom>
          <a:solidFill>
            <a:srgbClr val="FF00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92">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949AE5B-8EBC-F338-29A9-5660708118CF}"/>
                  </a:ext>
                </a:extLst>
              </p:cNvPr>
              <p:cNvSpPr txBox="1"/>
              <p:nvPr/>
            </p:nvSpPr>
            <p:spPr>
              <a:xfrm>
                <a:off x="4208025" y="3490227"/>
                <a:ext cx="621743" cy="348109"/>
              </a:xfrm>
              <a:prstGeom prst="rect">
                <a:avLst/>
              </a:prstGeom>
              <a:noFill/>
            </p:spPr>
            <p:txBody>
              <a:bodyPr wrap="square" rtlCol="0">
                <a:spAutoFit/>
              </a:bodyPr>
              <a:lstStyle/>
              <a:p>
                <a14:m>
                  <m:oMath xmlns:m="http://schemas.openxmlformats.org/officeDocument/2006/math">
                    <m:r>
                      <a:rPr lang="en-GB" sz="1662" i="1">
                        <a:solidFill>
                          <a:srgbClr val="FF0000"/>
                        </a:solidFill>
                        <a:latin typeface="Cambria Math" panose="02040503050406030204" pitchFamily="18" charset="0"/>
                      </a:rPr>
                      <m:t>×</m:t>
                    </m:r>
                  </m:oMath>
                </a14:m>
                <a:r>
                  <a:rPr lang="en-GB" sz="1662" dirty="0">
                    <a:solidFill>
                      <a:srgbClr val="FF0000"/>
                    </a:solidFill>
                    <a:latin typeface="Calibri" panose="020F0502020204030204"/>
                  </a:rPr>
                  <a:t> 4</a:t>
                </a:r>
              </a:p>
            </p:txBody>
          </p:sp>
        </mc:Choice>
        <mc:Fallback xmlns="">
          <p:sp>
            <p:nvSpPr>
              <p:cNvPr id="22" name="TextBox 21">
                <a:extLst>
                  <a:ext uri="{FF2B5EF4-FFF2-40B4-BE49-F238E27FC236}">
                    <a16:creationId xmlns:a16="http://schemas.microsoft.com/office/drawing/2014/main" id="{E949AE5B-8EBC-F338-29A9-5660708118CF}"/>
                  </a:ext>
                </a:extLst>
              </p:cNvPr>
              <p:cNvSpPr txBox="1">
                <a:spLocks noRot="1" noChangeAspect="1" noMove="1" noResize="1" noEditPoints="1" noAdjustHandles="1" noChangeArrowheads="1" noChangeShapeType="1" noTextEdit="1"/>
              </p:cNvSpPr>
              <p:nvPr/>
            </p:nvSpPr>
            <p:spPr>
              <a:xfrm>
                <a:off x="4208025" y="3490227"/>
                <a:ext cx="621743" cy="348109"/>
              </a:xfrm>
              <a:prstGeom prst="rect">
                <a:avLst/>
              </a:prstGeom>
              <a:blipFill>
                <a:blip r:embed="rId9"/>
                <a:stretch>
                  <a:fillRect t="-7018" b="-245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9C697C0-FF79-A116-4464-03029CB79B5D}"/>
                  </a:ext>
                </a:extLst>
              </p:cNvPr>
              <p:cNvSpPr txBox="1"/>
              <p:nvPr/>
            </p:nvSpPr>
            <p:spPr>
              <a:xfrm>
                <a:off x="1992400" y="3650498"/>
                <a:ext cx="2365344" cy="369332"/>
              </a:xfrm>
              <a:prstGeom prst="rect">
                <a:avLst/>
              </a:prstGeom>
              <a:noFill/>
            </p:spPr>
            <p:txBody>
              <a:bodyPr wrap="square" rtlCol="0">
                <a:spAutoFit/>
              </a:bodyPr>
              <a:lstStyle/>
              <a:p>
                <a:r>
                  <a:rPr lang="en-GB" dirty="0">
                    <a:solidFill>
                      <a:srgbClr val="FF0000"/>
                    </a:solidFill>
                    <a:latin typeface="Calibri" panose="020F0502020204030204"/>
                  </a:rPr>
                  <a:t>24 crackers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£31.96</a:t>
                </a:r>
              </a:p>
            </p:txBody>
          </p:sp>
        </mc:Choice>
        <mc:Fallback xmlns="">
          <p:sp>
            <p:nvSpPr>
              <p:cNvPr id="23" name="TextBox 22">
                <a:extLst>
                  <a:ext uri="{FF2B5EF4-FFF2-40B4-BE49-F238E27FC236}">
                    <a16:creationId xmlns:a16="http://schemas.microsoft.com/office/drawing/2014/main" id="{69C697C0-FF79-A116-4464-03029CB79B5D}"/>
                  </a:ext>
                </a:extLst>
              </p:cNvPr>
              <p:cNvSpPr txBox="1">
                <a:spLocks noRot="1" noChangeAspect="1" noMove="1" noResize="1" noEditPoints="1" noAdjustHandles="1" noChangeArrowheads="1" noChangeShapeType="1" noTextEdit="1"/>
              </p:cNvSpPr>
              <p:nvPr/>
            </p:nvSpPr>
            <p:spPr>
              <a:xfrm>
                <a:off x="1992400" y="3650498"/>
                <a:ext cx="2365344" cy="369332"/>
              </a:xfrm>
              <a:prstGeom prst="rect">
                <a:avLst/>
              </a:prstGeom>
              <a:blipFill>
                <a:blip r:embed="rId10"/>
                <a:stretch>
                  <a:fillRect l="-2320"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3B26CC0-21B4-BAC0-0691-C7118331F8DE}"/>
                  </a:ext>
                </a:extLst>
              </p:cNvPr>
              <p:cNvSpPr txBox="1"/>
              <p:nvPr/>
            </p:nvSpPr>
            <p:spPr>
              <a:xfrm>
                <a:off x="1991798" y="4500679"/>
                <a:ext cx="1867546" cy="369332"/>
              </a:xfrm>
              <a:prstGeom prst="rect">
                <a:avLst/>
              </a:prstGeom>
              <a:noFill/>
            </p:spPr>
            <p:txBody>
              <a:bodyPr wrap="square" rtlCol="0">
                <a:spAutoFit/>
              </a:bodyPr>
              <a:lstStyle/>
              <a:p>
                <a:r>
                  <a:rPr lang="en-GB" dirty="0">
                    <a:solidFill>
                      <a:srgbClr val="FF0000"/>
                    </a:solidFill>
                    <a:latin typeface="Calibri" panose="020F0502020204030204"/>
                  </a:rPr>
                  <a:t>12 crackers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£16</a:t>
                </a:r>
              </a:p>
            </p:txBody>
          </p:sp>
        </mc:Choice>
        <mc:Fallback xmlns="">
          <p:sp>
            <p:nvSpPr>
              <p:cNvPr id="24" name="TextBox 23">
                <a:extLst>
                  <a:ext uri="{FF2B5EF4-FFF2-40B4-BE49-F238E27FC236}">
                    <a16:creationId xmlns:a16="http://schemas.microsoft.com/office/drawing/2014/main" id="{03B26CC0-21B4-BAC0-0691-C7118331F8DE}"/>
                  </a:ext>
                </a:extLst>
              </p:cNvPr>
              <p:cNvSpPr txBox="1">
                <a:spLocks noRot="1" noChangeAspect="1" noMove="1" noResize="1" noEditPoints="1" noAdjustHandles="1" noChangeArrowheads="1" noChangeShapeType="1" noTextEdit="1"/>
              </p:cNvSpPr>
              <p:nvPr/>
            </p:nvSpPr>
            <p:spPr>
              <a:xfrm>
                <a:off x="1991798" y="4500679"/>
                <a:ext cx="1867546" cy="369332"/>
              </a:xfrm>
              <a:prstGeom prst="rect">
                <a:avLst/>
              </a:prstGeom>
              <a:blipFill>
                <a:blip r:embed="rId11"/>
                <a:stretch>
                  <a:fillRect l="-2941" t="-8197" r="-1634" b="-24590"/>
                </a:stretch>
              </a:blipFill>
            </p:spPr>
            <p:txBody>
              <a:bodyPr/>
              <a:lstStyle/>
              <a:p>
                <a:r>
                  <a:rPr lang="en-GB">
                    <a:noFill/>
                  </a:rPr>
                  <a:t> </a:t>
                </a:r>
              </a:p>
            </p:txBody>
          </p:sp>
        </mc:Fallback>
      </mc:AlternateContent>
      <p:sp>
        <p:nvSpPr>
          <p:cNvPr id="25" name="Arrow: Curved Right 24">
            <a:extLst>
              <a:ext uri="{FF2B5EF4-FFF2-40B4-BE49-F238E27FC236}">
                <a16:creationId xmlns:a16="http://schemas.microsoft.com/office/drawing/2014/main" id="{CE428716-E804-34B3-EDB9-FBD07B604434}"/>
              </a:ext>
            </a:extLst>
          </p:cNvPr>
          <p:cNvSpPr/>
          <p:nvPr/>
        </p:nvSpPr>
        <p:spPr>
          <a:xfrm>
            <a:off x="1795219" y="4670258"/>
            <a:ext cx="167221" cy="398538"/>
          </a:xfrm>
          <a:prstGeom prst="curvedRightArrow">
            <a:avLst>
              <a:gd name="adj1" fmla="val 0"/>
              <a:gd name="adj2" fmla="val 50000"/>
              <a:gd name="adj3" fmla="val 25000"/>
            </a:avLst>
          </a:prstGeom>
          <a:solidFill>
            <a:srgbClr val="FF00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92">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673629D-3169-9FA8-A0B2-46B1B9709131}"/>
                  </a:ext>
                </a:extLst>
              </p:cNvPr>
              <p:cNvSpPr txBox="1"/>
              <p:nvPr/>
            </p:nvSpPr>
            <p:spPr>
              <a:xfrm>
                <a:off x="1347003" y="4695473"/>
                <a:ext cx="621743" cy="348109"/>
              </a:xfrm>
              <a:prstGeom prst="rect">
                <a:avLst/>
              </a:prstGeom>
              <a:noFill/>
            </p:spPr>
            <p:txBody>
              <a:bodyPr wrap="square" rtlCol="0">
                <a:spAutoFit/>
              </a:bodyPr>
              <a:lstStyle/>
              <a:p>
                <a14:m>
                  <m:oMath xmlns:m="http://schemas.openxmlformats.org/officeDocument/2006/math">
                    <m:r>
                      <a:rPr lang="en-GB" sz="1662" i="1">
                        <a:solidFill>
                          <a:srgbClr val="FF0000"/>
                        </a:solidFill>
                        <a:latin typeface="Cambria Math" panose="02040503050406030204" pitchFamily="18" charset="0"/>
                      </a:rPr>
                      <m:t>×</m:t>
                    </m:r>
                  </m:oMath>
                </a14:m>
                <a:r>
                  <a:rPr lang="en-GB" sz="1662" dirty="0">
                    <a:solidFill>
                      <a:srgbClr val="FF0000"/>
                    </a:solidFill>
                    <a:latin typeface="Calibri" panose="020F0502020204030204"/>
                  </a:rPr>
                  <a:t> 2</a:t>
                </a:r>
              </a:p>
            </p:txBody>
          </p:sp>
        </mc:Choice>
        <mc:Fallback xmlns="">
          <p:sp>
            <p:nvSpPr>
              <p:cNvPr id="26" name="TextBox 25">
                <a:extLst>
                  <a:ext uri="{FF2B5EF4-FFF2-40B4-BE49-F238E27FC236}">
                    <a16:creationId xmlns:a16="http://schemas.microsoft.com/office/drawing/2014/main" id="{1673629D-3169-9FA8-A0B2-46B1B9709131}"/>
                  </a:ext>
                </a:extLst>
              </p:cNvPr>
              <p:cNvSpPr txBox="1">
                <a:spLocks noRot="1" noChangeAspect="1" noMove="1" noResize="1" noEditPoints="1" noAdjustHandles="1" noChangeArrowheads="1" noChangeShapeType="1" noTextEdit="1"/>
              </p:cNvSpPr>
              <p:nvPr/>
            </p:nvSpPr>
            <p:spPr>
              <a:xfrm>
                <a:off x="1347003" y="4695473"/>
                <a:ext cx="621743" cy="348109"/>
              </a:xfrm>
              <a:prstGeom prst="rect">
                <a:avLst/>
              </a:prstGeom>
              <a:blipFill>
                <a:blip r:embed="rId12"/>
                <a:stretch>
                  <a:fillRect t="-5263" b="-24561"/>
                </a:stretch>
              </a:blipFill>
            </p:spPr>
            <p:txBody>
              <a:bodyPr/>
              <a:lstStyle/>
              <a:p>
                <a:r>
                  <a:rPr lang="en-GB">
                    <a:noFill/>
                  </a:rPr>
                  <a:t> </a:t>
                </a:r>
              </a:p>
            </p:txBody>
          </p:sp>
        </mc:Fallback>
      </mc:AlternateContent>
      <p:sp>
        <p:nvSpPr>
          <p:cNvPr id="27" name="Arrow: Curved Right 26">
            <a:extLst>
              <a:ext uri="{FF2B5EF4-FFF2-40B4-BE49-F238E27FC236}">
                <a16:creationId xmlns:a16="http://schemas.microsoft.com/office/drawing/2014/main" id="{FFD50B18-5DF9-B1E8-DFBC-0242ECB884C5}"/>
              </a:ext>
            </a:extLst>
          </p:cNvPr>
          <p:cNvSpPr/>
          <p:nvPr/>
        </p:nvSpPr>
        <p:spPr>
          <a:xfrm flipH="1">
            <a:off x="3871580" y="4670258"/>
            <a:ext cx="167221" cy="398538"/>
          </a:xfrm>
          <a:prstGeom prst="curvedRightArrow">
            <a:avLst>
              <a:gd name="adj1" fmla="val 0"/>
              <a:gd name="adj2" fmla="val 50000"/>
              <a:gd name="adj3" fmla="val 25000"/>
            </a:avLst>
          </a:prstGeom>
          <a:solidFill>
            <a:srgbClr val="FF00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92">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CBAA20E-D8D9-A35C-75EB-4E880DADB7BC}"/>
                  </a:ext>
                </a:extLst>
              </p:cNvPr>
              <p:cNvSpPr txBox="1"/>
              <p:nvPr/>
            </p:nvSpPr>
            <p:spPr>
              <a:xfrm>
                <a:off x="3975458" y="4695473"/>
                <a:ext cx="621743" cy="348109"/>
              </a:xfrm>
              <a:prstGeom prst="rect">
                <a:avLst/>
              </a:prstGeom>
              <a:noFill/>
            </p:spPr>
            <p:txBody>
              <a:bodyPr wrap="square" rtlCol="0">
                <a:spAutoFit/>
              </a:bodyPr>
              <a:lstStyle/>
              <a:p>
                <a14:m>
                  <m:oMath xmlns:m="http://schemas.openxmlformats.org/officeDocument/2006/math">
                    <m:r>
                      <a:rPr lang="en-GB" sz="1662" i="1">
                        <a:solidFill>
                          <a:srgbClr val="FF0000"/>
                        </a:solidFill>
                        <a:latin typeface="Cambria Math" panose="02040503050406030204" pitchFamily="18" charset="0"/>
                      </a:rPr>
                      <m:t>×</m:t>
                    </m:r>
                  </m:oMath>
                </a14:m>
                <a:r>
                  <a:rPr lang="en-GB" sz="1662" dirty="0">
                    <a:solidFill>
                      <a:srgbClr val="FF0000"/>
                    </a:solidFill>
                    <a:latin typeface="Calibri" panose="020F0502020204030204"/>
                  </a:rPr>
                  <a:t> 2</a:t>
                </a:r>
              </a:p>
            </p:txBody>
          </p:sp>
        </mc:Choice>
        <mc:Fallback xmlns="">
          <p:sp>
            <p:nvSpPr>
              <p:cNvPr id="28" name="TextBox 27">
                <a:extLst>
                  <a:ext uri="{FF2B5EF4-FFF2-40B4-BE49-F238E27FC236}">
                    <a16:creationId xmlns:a16="http://schemas.microsoft.com/office/drawing/2014/main" id="{BCBAA20E-D8D9-A35C-75EB-4E880DADB7BC}"/>
                  </a:ext>
                </a:extLst>
              </p:cNvPr>
              <p:cNvSpPr txBox="1">
                <a:spLocks noRot="1" noChangeAspect="1" noMove="1" noResize="1" noEditPoints="1" noAdjustHandles="1" noChangeArrowheads="1" noChangeShapeType="1" noTextEdit="1"/>
              </p:cNvSpPr>
              <p:nvPr/>
            </p:nvSpPr>
            <p:spPr>
              <a:xfrm>
                <a:off x="3975458" y="4695473"/>
                <a:ext cx="621743" cy="348109"/>
              </a:xfrm>
              <a:prstGeom prst="rect">
                <a:avLst/>
              </a:prstGeom>
              <a:blipFill>
                <a:blip r:embed="rId13"/>
                <a:stretch>
                  <a:fillRect t="-5263" b="-245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9444565-C071-37C6-17CC-5B7D1B689240}"/>
                  </a:ext>
                </a:extLst>
              </p:cNvPr>
              <p:cNvSpPr txBox="1"/>
              <p:nvPr/>
            </p:nvSpPr>
            <p:spPr>
              <a:xfrm>
                <a:off x="1991744" y="4855743"/>
                <a:ext cx="1990573" cy="369332"/>
              </a:xfrm>
              <a:prstGeom prst="rect">
                <a:avLst/>
              </a:prstGeom>
              <a:noFill/>
            </p:spPr>
            <p:txBody>
              <a:bodyPr wrap="square" rtlCol="0">
                <a:spAutoFit/>
              </a:bodyPr>
              <a:lstStyle/>
              <a:p>
                <a:r>
                  <a:rPr lang="en-GB" dirty="0">
                    <a:solidFill>
                      <a:srgbClr val="FF0000"/>
                    </a:solidFill>
                    <a:latin typeface="Calibri" panose="020F0502020204030204"/>
                  </a:rPr>
                  <a:t>24 crackers </a:t>
                </a:r>
                <a14:m>
                  <m:oMath xmlns:m="http://schemas.openxmlformats.org/officeDocument/2006/math">
                    <m:r>
                      <a:rPr lang="en-GB" i="1">
                        <a:solidFill>
                          <a:srgbClr val="FF0000"/>
                        </a:solidFill>
                        <a:latin typeface="Cambria Math" panose="02040503050406030204" pitchFamily="18" charset="0"/>
                      </a:rPr>
                      <m:t>= </m:t>
                    </m:r>
                  </m:oMath>
                </a14:m>
                <a:r>
                  <a:rPr lang="en-GB" dirty="0">
                    <a:solidFill>
                      <a:srgbClr val="FF0000"/>
                    </a:solidFill>
                    <a:latin typeface="Calibri" panose="020F0502020204030204"/>
                  </a:rPr>
                  <a:t>£32</a:t>
                </a:r>
              </a:p>
            </p:txBody>
          </p:sp>
        </mc:Choice>
        <mc:Fallback xmlns="">
          <p:sp>
            <p:nvSpPr>
              <p:cNvPr id="29" name="TextBox 28">
                <a:extLst>
                  <a:ext uri="{FF2B5EF4-FFF2-40B4-BE49-F238E27FC236}">
                    <a16:creationId xmlns:a16="http://schemas.microsoft.com/office/drawing/2014/main" id="{99444565-C071-37C6-17CC-5B7D1B689240}"/>
                  </a:ext>
                </a:extLst>
              </p:cNvPr>
              <p:cNvSpPr txBox="1">
                <a:spLocks noRot="1" noChangeAspect="1" noMove="1" noResize="1" noEditPoints="1" noAdjustHandles="1" noChangeArrowheads="1" noChangeShapeType="1" noTextEdit="1"/>
              </p:cNvSpPr>
              <p:nvPr/>
            </p:nvSpPr>
            <p:spPr>
              <a:xfrm>
                <a:off x="1991744" y="4855743"/>
                <a:ext cx="1990573" cy="369332"/>
              </a:xfrm>
              <a:prstGeom prst="rect">
                <a:avLst/>
              </a:prstGeom>
              <a:blipFill>
                <a:blip r:embed="rId14"/>
                <a:stretch>
                  <a:fillRect l="-2761"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18523EE-ECD9-C5E2-37BC-D308998F3E44}"/>
                  </a:ext>
                </a:extLst>
              </p:cNvPr>
              <p:cNvSpPr txBox="1"/>
              <p:nvPr/>
            </p:nvSpPr>
            <p:spPr>
              <a:xfrm>
                <a:off x="1994220" y="5564723"/>
                <a:ext cx="2513707" cy="369332"/>
              </a:xfrm>
              <a:prstGeom prst="rect">
                <a:avLst/>
              </a:prstGeom>
              <a:noFill/>
            </p:spPr>
            <p:txBody>
              <a:bodyPr wrap="square" rtlCol="0">
                <a:spAutoFit/>
              </a:bodyPr>
              <a:lstStyle/>
              <a:p>
                <a:r>
                  <a:rPr lang="en-GB" dirty="0">
                    <a:solidFill>
                      <a:srgbClr val="FF0000"/>
                    </a:solidFill>
                    <a:latin typeface="Calibri" panose="020F0502020204030204"/>
                  </a:rPr>
                  <a:t>24 crackers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£31.50</a:t>
                </a:r>
              </a:p>
            </p:txBody>
          </p:sp>
        </mc:Choice>
        <mc:Fallback xmlns="">
          <p:sp>
            <p:nvSpPr>
              <p:cNvPr id="30" name="TextBox 29">
                <a:extLst>
                  <a:ext uri="{FF2B5EF4-FFF2-40B4-BE49-F238E27FC236}">
                    <a16:creationId xmlns:a16="http://schemas.microsoft.com/office/drawing/2014/main" id="{B18523EE-ECD9-C5E2-37BC-D308998F3E44}"/>
                  </a:ext>
                </a:extLst>
              </p:cNvPr>
              <p:cNvSpPr txBox="1">
                <a:spLocks noRot="1" noChangeAspect="1" noMove="1" noResize="1" noEditPoints="1" noAdjustHandles="1" noChangeArrowheads="1" noChangeShapeType="1" noTextEdit="1"/>
              </p:cNvSpPr>
              <p:nvPr/>
            </p:nvSpPr>
            <p:spPr>
              <a:xfrm>
                <a:off x="1994220" y="5564723"/>
                <a:ext cx="2513707" cy="369332"/>
              </a:xfrm>
              <a:prstGeom prst="rect">
                <a:avLst/>
              </a:prstGeom>
              <a:blipFill>
                <a:blip r:embed="rId15"/>
                <a:stretch>
                  <a:fillRect l="-1942" t="-10000" b="-26667"/>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F08B0527-E802-C41C-D0F8-F01F8B1DBB25}"/>
              </a:ext>
            </a:extLst>
          </p:cNvPr>
          <p:cNvSpPr txBox="1"/>
          <p:nvPr/>
        </p:nvSpPr>
        <p:spPr>
          <a:xfrm>
            <a:off x="4620027" y="5552611"/>
            <a:ext cx="2065034" cy="369332"/>
          </a:xfrm>
          <a:prstGeom prst="rect">
            <a:avLst/>
          </a:prstGeom>
          <a:noFill/>
        </p:spPr>
        <p:txBody>
          <a:bodyPr wrap="square" rtlCol="0">
            <a:spAutoFit/>
          </a:bodyPr>
          <a:lstStyle/>
          <a:p>
            <a:r>
              <a:rPr lang="en-GB" dirty="0">
                <a:solidFill>
                  <a:srgbClr val="FF0000"/>
                </a:solidFill>
                <a:latin typeface="Calibri" panose="020F0502020204030204"/>
              </a:rPr>
              <a:t>best value</a:t>
            </a:r>
          </a:p>
        </p:txBody>
      </p:sp>
      <p:cxnSp>
        <p:nvCxnSpPr>
          <p:cNvPr id="32" name="Straight Arrow Connector 31">
            <a:extLst>
              <a:ext uri="{FF2B5EF4-FFF2-40B4-BE49-F238E27FC236}">
                <a16:creationId xmlns:a16="http://schemas.microsoft.com/office/drawing/2014/main" id="{BADAFB83-F79D-2CA6-C9D3-02DB63D2C749}"/>
              </a:ext>
            </a:extLst>
          </p:cNvPr>
          <p:cNvCxnSpPr>
            <a:cxnSpLocks/>
          </p:cNvCxnSpPr>
          <p:nvPr/>
        </p:nvCxnSpPr>
        <p:spPr>
          <a:xfrm flipH="1">
            <a:off x="4199091" y="5737277"/>
            <a:ext cx="403519"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628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ED63848-7963-9D09-8F8C-80601FF0C517}"/>
              </a:ext>
            </a:extLst>
          </p:cNvPr>
          <p:cNvSpPr/>
          <p:nvPr/>
        </p:nvSpPr>
        <p:spPr>
          <a:xfrm>
            <a:off x="215303" y="2827979"/>
            <a:ext cx="9433795" cy="376441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7</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BB294252-8316-4B2E-9B0C-830B6C91B85D}"/>
              </a:ext>
            </a:extLst>
          </p:cNvPr>
          <p:cNvSpPr txBox="1"/>
          <p:nvPr/>
        </p:nvSpPr>
        <p:spPr>
          <a:xfrm>
            <a:off x="334149" y="890872"/>
            <a:ext cx="9385136" cy="1937069"/>
          </a:xfrm>
          <a:prstGeom prst="rect">
            <a:avLst/>
          </a:prstGeom>
          <a:noFill/>
        </p:spPr>
        <p:txBody>
          <a:bodyPr wrap="square" rtlCol="0">
            <a:spAutoFit/>
          </a:bodyPr>
          <a:lstStyle/>
          <a:p>
            <a:pPr>
              <a:spcBef>
                <a:spcPts val="511"/>
              </a:spcBef>
            </a:pPr>
            <a:r>
              <a:rPr lang="en-GB" dirty="0">
                <a:solidFill>
                  <a:prstClr val="black"/>
                </a:solidFill>
                <a:latin typeface="Calibri" panose="020F0502020204030204"/>
              </a:rPr>
              <a:t>Christmas crackers are sold in boxes of 6, 12 and 24</a:t>
            </a:r>
          </a:p>
          <a:p>
            <a:pPr>
              <a:spcBef>
                <a:spcPts val="511"/>
              </a:spcBef>
            </a:pPr>
            <a:r>
              <a:rPr lang="en-GB" dirty="0">
                <a:solidFill>
                  <a:prstClr val="black"/>
                </a:solidFill>
                <a:latin typeface="Calibri" panose="020F0502020204030204"/>
              </a:rPr>
              <a:t>a)	Which box of Christmas crackers is the best value for money?</a:t>
            </a:r>
          </a:p>
          <a:p>
            <a:pPr marL="342900" indent="-342900">
              <a:spcBef>
                <a:spcPts val="511"/>
              </a:spcBef>
              <a:buAutoNum type="alphaLcParenR"/>
            </a:pPr>
            <a:endParaRPr lang="en-GB" sz="700" dirty="0">
              <a:solidFill>
                <a:prstClr val="black"/>
              </a:solidFill>
              <a:latin typeface="Calibri" panose="020F0502020204030204"/>
            </a:endParaRPr>
          </a:p>
          <a:p>
            <a:pPr>
              <a:spcBef>
                <a:spcPts val="511"/>
              </a:spcBef>
            </a:pPr>
            <a:r>
              <a:rPr lang="en-GB" dirty="0">
                <a:solidFill>
                  <a:prstClr val="black"/>
                </a:solidFill>
                <a:latin typeface="Calibri" panose="020F0502020204030204"/>
              </a:rPr>
              <a:t>Dexter needs 60 crackers.</a:t>
            </a:r>
          </a:p>
          <a:p>
            <a:pPr>
              <a:spcBef>
                <a:spcPts val="511"/>
              </a:spcBef>
            </a:pPr>
            <a:r>
              <a:rPr lang="en-GB" dirty="0">
                <a:solidFill>
                  <a:prstClr val="black"/>
                </a:solidFill>
                <a:latin typeface="Calibri" panose="020F0502020204030204"/>
              </a:rPr>
              <a:t>b)	What combination of boxes should Dexter choose to spend the least amount of money?</a:t>
            </a:r>
          </a:p>
          <a:p>
            <a:pPr>
              <a:lnSpc>
                <a:spcPct val="150000"/>
              </a:lnSpc>
            </a:pPr>
            <a:endParaRPr lang="en-GB" dirty="0">
              <a:solidFill>
                <a:prstClr val="black"/>
              </a:solidFill>
              <a:latin typeface="Calibri" panose="020F0502020204030204"/>
            </a:endParaRPr>
          </a:p>
        </p:txBody>
      </p:sp>
      <p:grpSp>
        <p:nvGrpSpPr>
          <p:cNvPr id="6" name="Group 5">
            <a:extLst>
              <a:ext uri="{FF2B5EF4-FFF2-40B4-BE49-F238E27FC236}">
                <a16:creationId xmlns:a16="http://schemas.microsoft.com/office/drawing/2014/main" id="{8B6024A6-4959-77F0-9B38-13576CD39F20}"/>
              </a:ext>
            </a:extLst>
          </p:cNvPr>
          <p:cNvGrpSpPr/>
          <p:nvPr/>
        </p:nvGrpSpPr>
        <p:grpSpPr>
          <a:xfrm>
            <a:off x="8279281" y="3344781"/>
            <a:ext cx="1364336" cy="908990"/>
            <a:chOff x="3400426" y="3648075"/>
            <a:chExt cx="1601200" cy="1066801"/>
          </a:xfrm>
        </p:grpSpPr>
        <p:sp>
          <p:nvSpPr>
            <p:cNvPr id="7" name="Cube 6">
              <a:extLst>
                <a:ext uri="{FF2B5EF4-FFF2-40B4-BE49-F238E27FC236}">
                  <a16:creationId xmlns:a16="http://schemas.microsoft.com/office/drawing/2014/main" id="{3EF1F3EA-FFE5-30DE-21EE-70E5113CF81F}"/>
                </a:ext>
              </a:extLst>
            </p:cNvPr>
            <p:cNvSpPr/>
            <p:nvPr/>
          </p:nvSpPr>
          <p:spPr>
            <a:xfrm rot="10800000" flipV="1">
              <a:off x="3428999" y="3648075"/>
              <a:ext cx="1400174" cy="962024"/>
            </a:xfrm>
            <a:prstGeom prst="cube">
              <a:avLst>
                <a:gd name="adj" fmla="val 10041"/>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34">
                <a:solidFill>
                  <a:prstClr val="white"/>
                </a:solidFill>
                <a:latin typeface="Calibri" panose="020F0502020204030204"/>
              </a:endParaRPr>
            </a:p>
          </p:txBody>
        </p:sp>
        <p:pic>
          <p:nvPicPr>
            <p:cNvPr id="8" name="Picture 7">
              <a:extLst>
                <a:ext uri="{FF2B5EF4-FFF2-40B4-BE49-F238E27FC236}">
                  <a16:creationId xmlns:a16="http://schemas.microsoft.com/office/drawing/2014/main" id="{549E0FA9-5CF3-E051-F973-B62B24CBD5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400426" y="3648076"/>
              <a:ext cx="1601200" cy="1066800"/>
            </a:xfrm>
            <a:prstGeom prst="rect">
              <a:avLst/>
            </a:prstGeom>
          </p:spPr>
        </p:pic>
      </p:grpSp>
      <p:sp>
        <p:nvSpPr>
          <p:cNvPr id="9" name="Arrow: Pentagon 8">
            <a:extLst>
              <a:ext uri="{FF2B5EF4-FFF2-40B4-BE49-F238E27FC236}">
                <a16:creationId xmlns:a16="http://schemas.microsoft.com/office/drawing/2014/main" id="{CE1FE267-6BFF-B16B-AA68-13454A909CB1}"/>
              </a:ext>
            </a:extLst>
          </p:cNvPr>
          <p:cNvSpPr/>
          <p:nvPr/>
        </p:nvSpPr>
        <p:spPr>
          <a:xfrm>
            <a:off x="7147102" y="3239272"/>
            <a:ext cx="1379717" cy="689858"/>
          </a:xfrm>
          <a:prstGeom prst="homePlate">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34" b="1" dirty="0">
                <a:solidFill>
                  <a:prstClr val="white"/>
                </a:solidFill>
                <a:latin typeface="Calibri" panose="020F0502020204030204"/>
              </a:rPr>
              <a:t>6 crackers</a:t>
            </a:r>
          </a:p>
          <a:p>
            <a:pPr algn="ctr"/>
            <a:r>
              <a:rPr lang="en-GB" sz="2386" b="1" dirty="0">
                <a:solidFill>
                  <a:prstClr val="white"/>
                </a:solidFill>
                <a:latin typeface="Calibri" panose="020F0502020204030204"/>
              </a:rPr>
              <a:t>£7.99</a:t>
            </a:r>
          </a:p>
        </p:txBody>
      </p:sp>
      <p:sp>
        <p:nvSpPr>
          <p:cNvPr id="10" name="Cube 9">
            <a:extLst>
              <a:ext uri="{FF2B5EF4-FFF2-40B4-BE49-F238E27FC236}">
                <a16:creationId xmlns:a16="http://schemas.microsoft.com/office/drawing/2014/main" id="{3EA2C921-08FA-20DC-DE53-5CE4D18E6B40}"/>
              </a:ext>
            </a:extLst>
          </p:cNvPr>
          <p:cNvSpPr/>
          <p:nvPr/>
        </p:nvSpPr>
        <p:spPr>
          <a:xfrm rot="10800000" flipV="1">
            <a:off x="8303627" y="4294349"/>
            <a:ext cx="1193047" cy="819713"/>
          </a:xfrm>
          <a:prstGeom prst="cube">
            <a:avLst>
              <a:gd name="adj" fmla="val 17962"/>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34">
              <a:solidFill>
                <a:prstClr val="white"/>
              </a:solidFill>
              <a:latin typeface="Calibri" panose="020F0502020204030204"/>
            </a:endParaRPr>
          </a:p>
        </p:txBody>
      </p:sp>
      <p:pic>
        <p:nvPicPr>
          <p:cNvPr id="11" name="Picture 10">
            <a:extLst>
              <a:ext uri="{FF2B5EF4-FFF2-40B4-BE49-F238E27FC236}">
                <a16:creationId xmlns:a16="http://schemas.microsoft.com/office/drawing/2014/main" id="{171DB754-DE9E-5338-D0E5-905E825A051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417252" y="4448554"/>
            <a:ext cx="1108525" cy="738555"/>
          </a:xfrm>
          <a:prstGeom prst="rect">
            <a:avLst/>
          </a:prstGeom>
        </p:spPr>
      </p:pic>
      <p:sp>
        <p:nvSpPr>
          <p:cNvPr id="12" name="Cube 11">
            <a:extLst>
              <a:ext uri="{FF2B5EF4-FFF2-40B4-BE49-F238E27FC236}">
                <a16:creationId xmlns:a16="http://schemas.microsoft.com/office/drawing/2014/main" id="{9410BA69-3E5E-D0CE-4798-434D030FBEDC}"/>
              </a:ext>
            </a:extLst>
          </p:cNvPr>
          <p:cNvSpPr/>
          <p:nvPr/>
        </p:nvSpPr>
        <p:spPr>
          <a:xfrm rot="10800000" flipV="1">
            <a:off x="8303627" y="5284498"/>
            <a:ext cx="1193047" cy="819713"/>
          </a:xfrm>
          <a:prstGeom prst="cube">
            <a:avLst>
              <a:gd name="adj" fmla="val 27863"/>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34">
              <a:solidFill>
                <a:prstClr val="white"/>
              </a:solidFill>
              <a:latin typeface="Calibri" panose="020F0502020204030204"/>
            </a:endParaRPr>
          </a:p>
        </p:txBody>
      </p:sp>
      <p:pic>
        <p:nvPicPr>
          <p:cNvPr id="14" name="Picture 13">
            <a:extLst>
              <a:ext uri="{FF2B5EF4-FFF2-40B4-BE49-F238E27FC236}">
                <a16:creationId xmlns:a16="http://schemas.microsoft.com/office/drawing/2014/main" id="{35667BDA-BAF2-8986-224C-EC957370FB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506527" y="5498650"/>
            <a:ext cx="1030728" cy="686723"/>
          </a:xfrm>
          <a:prstGeom prst="rect">
            <a:avLst/>
          </a:prstGeom>
        </p:spPr>
      </p:pic>
      <p:sp>
        <p:nvSpPr>
          <p:cNvPr id="15" name="Arrow: Pentagon 14">
            <a:extLst>
              <a:ext uri="{FF2B5EF4-FFF2-40B4-BE49-F238E27FC236}">
                <a16:creationId xmlns:a16="http://schemas.microsoft.com/office/drawing/2014/main" id="{6ED4FA40-6CC3-4E9E-5DD9-4CAD1BB2054E}"/>
              </a:ext>
            </a:extLst>
          </p:cNvPr>
          <p:cNvSpPr/>
          <p:nvPr/>
        </p:nvSpPr>
        <p:spPr>
          <a:xfrm>
            <a:off x="7147102" y="4286232"/>
            <a:ext cx="1379717" cy="689858"/>
          </a:xfrm>
          <a:prstGeom prst="homePlate">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34" b="1" dirty="0">
                <a:solidFill>
                  <a:prstClr val="white"/>
                </a:solidFill>
                <a:latin typeface="Calibri" panose="020F0502020204030204"/>
              </a:rPr>
              <a:t>12 crackers</a:t>
            </a:r>
          </a:p>
          <a:p>
            <a:pPr algn="ctr"/>
            <a:r>
              <a:rPr lang="en-GB" sz="2386" b="1" dirty="0">
                <a:solidFill>
                  <a:prstClr val="white"/>
                </a:solidFill>
                <a:latin typeface="Calibri" panose="020F0502020204030204"/>
              </a:rPr>
              <a:t>£16</a:t>
            </a:r>
          </a:p>
        </p:txBody>
      </p:sp>
      <p:sp>
        <p:nvSpPr>
          <p:cNvPr id="16" name="Arrow: Pentagon 15">
            <a:extLst>
              <a:ext uri="{FF2B5EF4-FFF2-40B4-BE49-F238E27FC236}">
                <a16:creationId xmlns:a16="http://schemas.microsoft.com/office/drawing/2014/main" id="{21D67714-CE13-B14E-BAE9-592BF0DF8DFE}"/>
              </a:ext>
            </a:extLst>
          </p:cNvPr>
          <p:cNvSpPr/>
          <p:nvPr/>
        </p:nvSpPr>
        <p:spPr>
          <a:xfrm>
            <a:off x="7147102" y="5333193"/>
            <a:ext cx="1379717" cy="689858"/>
          </a:xfrm>
          <a:prstGeom prst="homePlate">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34" b="1" dirty="0">
                <a:solidFill>
                  <a:prstClr val="white"/>
                </a:solidFill>
                <a:latin typeface="Calibri" panose="020F0502020204030204"/>
              </a:rPr>
              <a:t>24 crackers</a:t>
            </a:r>
          </a:p>
          <a:p>
            <a:pPr algn="ctr"/>
            <a:r>
              <a:rPr lang="en-GB" sz="2386" b="1" dirty="0">
                <a:solidFill>
                  <a:prstClr val="white"/>
                </a:solidFill>
                <a:latin typeface="Calibri" panose="020F0502020204030204"/>
              </a:rPr>
              <a:t>£31.50</a:t>
            </a:r>
          </a:p>
        </p:txBody>
      </p:sp>
      <p:sp>
        <p:nvSpPr>
          <p:cNvPr id="5" name="TextBox 4">
            <a:extLst>
              <a:ext uri="{FF2B5EF4-FFF2-40B4-BE49-F238E27FC236}">
                <a16:creationId xmlns:a16="http://schemas.microsoft.com/office/drawing/2014/main" id="{08D6A81D-5321-3319-CA5B-D80549161033}"/>
              </a:ext>
            </a:extLst>
          </p:cNvPr>
          <p:cNvSpPr txBox="1"/>
          <p:nvPr/>
        </p:nvSpPr>
        <p:spPr>
          <a:xfrm>
            <a:off x="6673172" y="1224392"/>
            <a:ext cx="2537439" cy="369332"/>
          </a:xfrm>
          <a:prstGeom prst="rect">
            <a:avLst/>
          </a:prstGeom>
          <a:noFill/>
        </p:spPr>
        <p:txBody>
          <a:bodyPr wrap="square" rtlCol="0">
            <a:spAutoFit/>
          </a:bodyPr>
          <a:lstStyle/>
          <a:p>
            <a:r>
              <a:rPr lang="en-GB" dirty="0">
                <a:solidFill>
                  <a:srgbClr val="FF0000"/>
                </a:solidFill>
                <a:latin typeface="Calibri" panose="020F0502020204030204"/>
              </a:rPr>
              <a:t>24 crackers for £31.50</a:t>
            </a:r>
          </a:p>
        </p:txBody>
      </p:sp>
      <p:sp>
        <p:nvSpPr>
          <p:cNvPr id="17" name="TextBox 16">
            <a:extLst>
              <a:ext uri="{FF2B5EF4-FFF2-40B4-BE49-F238E27FC236}">
                <a16:creationId xmlns:a16="http://schemas.microsoft.com/office/drawing/2014/main" id="{8A212044-00ED-02A6-B68C-EE0684DCA5DD}"/>
              </a:ext>
            </a:extLst>
          </p:cNvPr>
          <p:cNvSpPr txBox="1"/>
          <p:nvPr/>
        </p:nvSpPr>
        <p:spPr>
          <a:xfrm>
            <a:off x="5159396" y="2400432"/>
            <a:ext cx="4349893" cy="369332"/>
          </a:xfrm>
          <a:prstGeom prst="rect">
            <a:avLst/>
          </a:prstGeom>
          <a:noFill/>
        </p:spPr>
        <p:txBody>
          <a:bodyPr wrap="square" rtlCol="0">
            <a:spAutoFit/>
          </a:bodyPr>
          <a:lstStyle/>
          <a:p>
            <a:r>
              <a:rPr lang="en-GB" dirty="0">
                <a:solidFill>
                  <a:srgbClr val="FF0000"/>
                </a:solidFill>
                <a:latin typeface="Calibri" panose="020F0502020204030204"/>
              </a:rPr>
              <a:t>2 lots of 24 crackers and 2 lots of 6 crackers</a:t>
            </a:r>
          </a:p>
        </p:txBody>
      </p:sp>
      <p:sp>
        <p:nvSpPr>
          <p:cNvPr id="33" name="TextBox 32">
            <a:extLst>
              <a:ext uri="{FF2B5EF4-FFF2-40B4-BE49-F238E27FC236}">
                <a16:creationId xmlns:a16="http://schemas.microsoft.com/office/drawing/2014/main" id="{A07A191C-51C1-5DD0-0FAB-FE9D9EE87F12}"/>
              </a:ext>
            </a:extLst>
          </p:cNvPr>
          <p:cNvSpPr txBox="1"/>
          <p:nvPr/>
        </p:nvSpPr>
        <p:spPr>
          <a:xfrm>
            <a:off x="3523309" y="3559798"/>
            <a:ext cx="1269965" cy="369332"/>
          </a:xfrm>
          <a:prstGeom prst="rect">
            <a:avLst/>
          </a:prstGeom>
          <a:noFill/>
        </p:spPr>
        <p:txBody>
          <a:bodyPr wrap="square" rtlCol="0">
            <a:spAutoFit/>
          </a:bodyPr>
          <a:lstStyle/>
          <a:p>
            <a:pPr algn="r"/>
            <a:r>
              <a:rPr lang="en-GB" dirty="0">
                <a:solidFill>
                  <a:srgbClr val="FF0000"/>
                </a:solidFill>
                <a:latin typeface="Calibri" panose="020F0502020204030204"/>
              </a:rPr>
              <a:t>24 crackers</a:t>
            </a:r>
          </a:p>
        </p:txBody>
      </p:sp>
      <p:sp>
        <p:nvSpPr>
          <p:cNvPr id="35" name="TextBox 34">
            <a:extLst>
              <a:ext uri="{FF2B5EF4-FFF2-40B4-BE49-F238E27FC236}">
                <a16:creationId xmlns:a16="http://schemas.microsoft.com/office/drawing/2014/main" id="{DC667F10-BB0A-31D5-0951-D64CAFA9BF8F}"/>
              </a:ext>
            </a:extLst>
          </p:cNvPr>
          <p:cNvSpPr txBox="1"/>
          <p:nvPr/>
        </p:nvSpPr>
        <p:spPr>
          <a:xfrm>
            <a:off x="1756148" y="3559798"/>
            <a:ext cx="1269965" cy="369332"/>
          </a:xfrm>
          <a:prstGeom prst="rect">
            <a:avLst/>
          </a:prstGeom>
          <a:noFill/>
        </p:spPr>
        <p:txBody>
          <a:bodyPr wrap="square" rtlCol="0">
            <a:spAutoFit/>
          </a:bodyPr>
          <a:lstStyle/>
          <a:p>
            <a:pPr algn="r"/>
            <a:r>
              <a:rPr lang="en-GB" dirty="0">
                <a:solidFill>
                  <a:srgbClr val="FF0000"/>
                </a:solidFill>
                <a:latin typeface="Calibri" panose="020F0502020204030204"/>
              </a:rPr>
              <a:t>£31.50</a:t>
            </a:r>
          </a:p>
        </p:txBody>
      </p:sp>
      <p:sp>
        <p:nvSpPr>
          <p:cNvPr id="36" name="TextBox 35">
            <a:extLst>
              <a:ext uri="{FF2B5EF4-FFF2-40B4-BE49-F238E27FC236}">
                <a16:creationId xmlns:a16="http://schemas.microsoft.com/office/drawing/2014/main" id="{C297BBAB-1B5E-08FF-2843-3BE4F0E4237A}"/>
              </a:ext>
            </a:extLst>
          </p:cNvPr>
          <p:cNvSpPr txBox="1"/>
          <p:nvPr/>
        </p:nvSpPr>
        <p:spPr>
          <a:xfrm>
            <a:off x="3523309" y="3997692"/>
            <a:ext cx="1269965" cy="369332"/>
          </a:xfrm>
          <a:prstGeom prst="rect">
            <a:avLst/>
          </a:prstGeom>
          <a:noFill/>
        </p:spPr>
        <p:txBody>
          <a:bodyPr wrap="square" rtlCol="0">
            <a:spAutoFit/>
          </a:bodyPr>
          <a:lstStyle/>
          <a:p>
            <a:pPr algn="r"/>
            <a:r>
              <a:rPr lang="en-GB" dirty="0">
                <a:solidFill>
                  <a:srgbClr val="FF0000"/>
                </a:solidFill>
                <a:latin typeface="Calibri" panose="020F0502020204030204"/>
              </a:rPr>
              <a:t>24 crackers</a:t>
            </a:r>
          </a:p>
        </p:txBody>
      </p:sp>
      <p:sp>
        <p:nvSpPr>
          <p:cNvPr id="37" name="TextBox 36">
            <a:extLst>
              <a:ext uri="{FF2B5EF4-FFF2-40B4-BE49-F238E27FC236}">
                <a16:creationId xmlns:a16="http://schemas.microsoft.com/office/drawing/2014/main" id="{79F96310-308C-92FE-730F-7B9729D46279}"/>
              </a:ext>
            </a:extLst>
          </p:cNvPr>
          <p:cNvSpPr txBox="1"/>
          <p:nvPr/>
        </p:nvSpPr>
        <p:spPr>
          <a:xfrm>
            <a:off x="1756148" y="3997692"/>
            <a:ext cx="1269965" cy="369332"/>
          </a:xfrm>
          <a:prstGeom prst="rect">
            <a:avLst/>
          </a:prstGeom>
          <a:noFill/>
        </p:spPr>
        <p:txBody>
          <a:bodyPr wrap="square" rtlCol="0">
            <a:spAutoFit/>
          </a:bodyPr>
          <a:lstStyle/>
          <a:p>
            <a:pPr algn="r"/>
            <a:r>
              <a:rPr lang="en-GB" dirty="0">
                <a:solidFill>
                  <a:srgbClr val="FF0000"/>
                </a:solidFill>
                <a:latin typeface="Calibri" panose="020F0502020204030204"/>
              </a:rPr>
              <a:t>£31.50</a:t>
            </a:r>
          </a:p>
        </p:txBody>
      </p:sp>
      <p:sp>
        <p:nvSpPr>
          <p:cNvPr id="38" name="TextBox 37">
            <a:extLst>
              <a:ext uri="{FF2B5EF4-FFF2-40B4-BE49-F238E27FC236}">
                <a16:creationId xmlns:a16="http://schemas.microsoft.com/office/drawing/2014/main" id="{5BF59DA9-F34A-A8C1-DD46-1D7E8C93EFCA}"/>
              </a:ext>
            </a:extLst>
          </p:cNvPr>
          <p:cNvSpPr txBox="1"/>
          <p:nvPr/>
        </p:nvSpPr>
        <p:spPr>
          <a:xfrm>
            <a:off x="3523309" y="4435585"/>
            <a:ext cx="1269965" cy="369332"/>
          </a:xfrm>
          <a:prstGeom prst="rect">
            <a:avLst/>
          </a:prstGeom>
          <a:noFill/>
        </p:spPr>
        <p:txBody>
          <a:bodyPr wrap="square" rtlCol="0">
            <a:spAutoFit/>
          </a:bodyPr>
          <a:lstStyle/>
          <a:p>
            <a:pPr algn="r"/>
            <a:r>
              <a:rPr lang="en-GB" dirty="0">
                <a:solidFill>
                  <a:srgbClr val="FF0000"/>
                </a:solidFill>
                <a:latin typeface="Calibri" panose="020F0502020204030204"/>
              </a:rPr>
              <a:t>6 crackers</a:t>
            </a:r>
          </a:p>
        </p:txBody>
      </p:sp>
      <p:sp>
        <p:nvSpPr>
          <p:cNvPr id="39" name="TextBox 38">
            <a:extLst>
              <a:ext uri="{FF2B5EF4-FFF2-40B4-BE49-F238E27FC236}">
                <a16:creationId xmlns:a16="http://schemas.microsoft.com/office/drawing/2014/main" id="{A587CFD5-3568-2E01-97E4-D933FFD2CB6E}"/>
              </a:ext>
            </a:extLst>
          </p:cNvPr>
          <p:cNvSpPr txBox="1"/>
          <p:nvPr/>
        </p:nvSpPr>
        <p:spPr>
          <a:xfrm>
            <a:off x="1756148" y="4435585"/>
            <a:ext cx="1269965" cy="369332"/>
          </a:xfrm>
          <a:prstGeom prst="rect">
            <a:avLst/>
          </a:prstGeom>
          <a:noFill/>
        </p:spPr>
        <p:txBody>
          <a:bodyPr wrap="square" rtlCol="0">
            <a:spAutoFit/>
          </a:bodyPr>
          <a:lstStyle/>
          <a:p>
            <a:pPr algn="r"/>
            <a:r>
              <a:rPr lang="en-GB" dirty="0">
                <a:solidFill>
                  <a:srgbClr val="FF0000"/>
                </a:solidFill>
                <a:latin typeface="Calibri" panose="020F0502020204030204"/>
              </a:rPr>
              <a:t>£7.99</a:t>
            </a:r>
          </a:p>
        </p:txBody>
      </p:sp>
      <p:sp>
        <p:nvSpPr>
          <p:cNvPr id="40" name="TextBox 39">
            <a:extLst>
              <a:ext uri="{FF2B5EF4-FFF2-40B4-BE49-F238E27FC236}">
                <a16:creationId xmlns:a16="http://schemas.microsoft.com/office/drawing/2014/main" id="{DABC7D71-6E83-787D-6573-EA516F3C4FE0}"/>
              </a:ext>
            </a:extLst>
          </p:cNvPr>
          <p:cNvSpPr txBox="1"/>
          <p:nvPr/>
        </p:nvSpPr>
        <p:spPr>
          <a:xfrm>
            <a:off x="3523309" y="4873480"/>
            <a:ext cx="1269965" cy="369332"/>
          </a:xfrm>
          <a:prstGeom prst="rect">
            <a:avLst/>
          </a:prstGeom>
          <a:noFill/>
        </p:spPr>
        <p:txBody>
          <a:bodyPr wrap="square" rtlCol="0">
            <a:spAutoFit/>
          </a:bodyPr>
          <a:lstStyle/>
          <a:p>
            <a:pPr algn="r"/>
            <a:r>
              <a:rPr lang="en-GB" dirty="0">
                <a:solidFill>
                  <a:srgbClr val="FF0000"/>
                </a:solidFill>
                <a:latin typeface="Calibri" panose="020F0502020204030204"/>
              </a:rPr>
              <a:t>6 crackers</a:t>
            </a:r>
          </a:p>
        </p:txBody>
      </p:sp>
      <p:sp>
        <p:nvSpPr>
          <p:cNvPr id="41" name="TextBox 40">
            <a:extLst>
              <a:ext uri="{FF2B5EF4-FFF2-40B4-BE49-F238E27FC236}">
                <a16:creationId xmlns:a16="http://schemas.microsoft.com/office/drawing/2014/main" id="{6840CD91-E4AF-9F03-EBD9-C64DB46EF8AB}"/>
              </a:ext>
            </a:extLst>
          </p:cNvPr>
          <p:cNvSpPr txBox="1"/>
          <p:nvPr/>
        </p:nvSpPr>
        <p:spPr>
          <a:xfrm>
            <a:off x="1756148" y="4873480"/>
            <a:ext cx="1269965" cy="369332"/>
          </a:xfrm>
          <a:prstGeom prst="rect">
            <a:avLst/>
          </a:prstGeom>
          <a:noFill/>
        </p:spPr>
        <p:txBody>
          <a:bodyPr wrap="square" rtlCol="0">
            <a:spAutoFit/>
          </a:bodyPr>
          <a:lstStyle/>
          <a:p>
            <a:pPr algn="r"/>
            <a:r>
              <a:rPr lang="en-GB" dirty="0">
                <a:solidFill>
                  <a:srgbClr val="FF0000"/>
                </a:solidFill>
                <a:latin typeface="Calibri" panose="020F0502020204030204"/>
              </a:rPr>
              <a:t>£7.99</a:t>
            </a:r>
          </a:p>
        </p:txBody>
      </p:sp>
      <p:cxnSp>
        <p:nvCxnSpPr>
          <p:cNvPr id="42" name="Straight Connector 41">
            <a:extLst>
              <a:ext uri="{FF2B5EF4-FFF2-40B4-BE49-F238E27FC236}">
                <a16:creationId xmlns:a16="http://schemas.microsoft.com/office/drawing/2014/main" id="{96162CA0-7F15-CFCF-B4C8-70E82E2290E7}"/>
              </a:ext>
            </a:extLst>
          </p:cNvPr>
          <p:cNvCxnSpPr>
            <a:cxnSpLocks/>
          </p:cNvCxnSpPr>
          <p:nvPr/>
        </p:nvCxnSpPr>
        <p:spPr>
          <a:xfrm>
            <a:off x="2081349" y="5228386"/>
            <a:ext cx="10363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0511C49-EBA2-45EB-0C0D-6D1D35E19E57}"/>
                  </a:ext>
                </a:extLst>
              </p:cNvPr>
              <p:cNvSpPr txBox="1"/>
              <p:nvPr/>
            </p:nvSpPr>
            <p:spPr>
              <a:xfrm>
                <a:off x="1918204" y="4887467"/>
                <a:ext cx="417882" cy="369332"/>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lang="en-GB" i="1">
                          <a:solidFill>
                            <a:srgbClr val="FF0000"/>
                          </a:solidFill>
                          <a:latin typeface="Cambria Math" panose="02040503050406030204" pitchFamily="18" charset="0"/>
                        </a:rPr>
                        <m:t>+</m:t>
                      </m:r>
                    </m:oMath>
                  </m:oMathPara>
                </a14:m>
                <a:endParaRPr lang="en-GB" dirty="0">
                  <a:solidFill>
                    <a:srgbClr val="FF0000"/>
                  </a:solidFill>
                  <a:latin typeface="Calibri" panose="020F0502020204030204"/>
                </a:endParaRPr>
              </a:p>
            </p:txBody>
          </p:sp>
        </mc:Choice>
        <mc:Fallback xmlns="">
          <p:sp>
            <p:nvSpPr>
              <p:cNvPr id="43" name="TextBox 42">
                <a:extLst>
                  <a:ext uri="{FF2B5EF4-FFF2-40B4-BE49-F238E27FC236}">
                    <a16:creationId xmlns:a16="http://schemas.microsoft.com/office/drawing/2014/main" id="{C0511C49-EBA2-45EB-0C0D-6D1D35E19E57}"/>
                  </a:ext>
                </a:extLst>
              </p:cNvPr>
              <p:cNvSpPr txBox="1">
                <a:spLocks noRot="1" noChangeAspect="1" noMove="1" noResize="1" noEditPoints="1" noAdjustHandles="1" noChangeArrowheads="1" noChangeShapeType="1" noTextEdit="1"/>
              </p:cNvSpPr>
              <p:nvPr/>
            </p:nvSpPr>
            <p:spPr>
              <a:xfrm>
                <a:off x="1918204" y="4887467"/>
                <a:ext cx="417882" cy="369332"/>
              </a:xfrm>
              <a:prstGeom prst="rect">
                <a:avLst/>
              </a:prstGeom>
              <a:blipFill>
                <a:blip r:embed="rId7"/>
                <a:stretch>
                  <a:fillRect/>
                </a:stretch>
              </a:blipFill>
            </p:spPr>
            <p:txBody>
              <a:bodyPr/>
              <a:lstStyle/>
              <a:p>
                <a:r>
                  <a:rPr lang="en-GB">
                    <a:noFill/>
                  </a:rPr>
                  <a:t> </a:t>
                </a:r>
              </a:p>
            </p:txBody>
          </p:sp>
        </mc:Fallback>
      </mc:AlternateContent>
      <p:sp>
        <p:nvSpPr>
          <p:cNvPr id="44" name="TextBox 43">
            <a:extLst>
              <a:ext uri="{FF2B5EF4-FFF2-40B4-BE49-F238E27FC236}">
                <a16:creationId xmlns:a16="http://schemas.microsoft.com/office/drawing/2014/main" id="{3016907E-26CB-07F5-7DED-9D7ECFC3B9E3}"/>
              </a:ext>
            </a:extLst>
          </p:cNvPr>
          <p:cNvSpPr txBox="1"/>
          <p:nvPr/>
        </p:nvSpPr>
        <p:spPr>
          <a:xfrm>
            <a:off x="3523309" y="5255352"/>
            <a:ext cx="1269965" cy="369332"/>
          </a:xfrm>
          <a:prstGeom prst="rect">
            <a:avLst/>
          </a:prstGeom>
          <a:noFill/>
        </p:spPr>
        <p:txBody>
          <a:bodyPr wrap="square" rtlCol="0">
            <a:spAutoFit/>
          </a:bodyPr>
          <a:lstStyle/>
          <a:p>
            <a:pPr algn="r"/>
            <a:r>
              <a:rPr lang="en-GB" dirty="0">
                <a:solidFill>
                  <a:srgbClr val="FF0000"/>
                </a:solidFill>
                <a:latin typeface="Calibri" panose="020F0502020204030204"/>
              </a:rPr>
              <a:t>60 crackers</a:t>
            </a:r>
          </a:p>
        </p:txBody>
      </p:sp>
      <p:sp>
        <p:nvSpPr>
          <p:cNvPr id="45" name="TextBox 44">
            <a:extLst>
              <a:ext uri="{FF2B5EF4-FFF2-40B4-BE49-F238E27FC236}">
                <a16:creationId xmlns:a16="http://schemas.microsoft.com/office/drawing/2014/main" id="{B98A0515-0829-F396-9D35-6A838B77A957}"/>
              </a:ext>
            </a:extLst>
          </p:cNvPr>
          <p:cNvSpPr txBox="1"/>
          <p:nvPr/>
        </p:nvSpPr>
        <p:spPr>
          <a:xfrm>
            <a:off x="1756148" y="5255352"/>
            <a:ext cx="1269965" cy="369332"/>
          </a:xfrm>
          <a:prstGeom prst="rect">
            <a:avLst/>
          </a:prstGeom>
          <a:noFill/>
        </p:spPr>
        <p:txBody>
          <a:bodyPr wrap="square" rtlCol="0">
            <a:spAutoFit/>
          </a:bodyPr>
          <a:lstStyle/>
          <a:p>
            <a:pPr algn="r"/>
            <a:r>
              <a:rPr lang="en-GB" dirty="0">
                <a:solidFill>
                  <a:srgbClr val="FF0000"/>
                </a:solidFill>
                <a:latin typeface="Calibri" panose="020F0502020204030204"/>
              </a:rPr>
              <a:t>£78.98</a:t>
            </a:r>
          </a:p>
        </p:txBody>
      </p:sp>
    </p:spTree>
    <p:extLst>
      <p:ext uri="{BB962C8B-B14F-4D97-AF65-F5344CB8AC3E}">
        <p14:creationId xmlns:p14="http://schemas.microsoft.com/office/powerpoint/2010/main" val="1492686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7</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17" name="Speech Bubble: Rectangle with Corners Rounded 16">
            <a:extLst>
              <a:ext uri="{FF2B5EF4-FFF2-40B4-BE49-F238E27FC236}">
                <a16:creationId xmlns:a16="http://schemas.microsoft.com/office/drawing/2014/main" id="{2394E6BE-67BD-4B45-7346-B0F0CE9DADAB}"/>
              </a:ext>
            </a:extLst>
          </p:cNvPr>
          <p:cNvSpPr/>
          <p:nvPr/>
        </p:nvSpPr>
        <p:spPr>
          <a:xfrm>
            <a:off x="1071847" y="1871190"/>
            <a:ext cx="7834392" cy="3128549"/>
          </a:xfrm>
          <a:prstGeom prst="wedgeRoundRectCallout">
            <a:avLst>
              <a:gd name="adj1" fmla="val 904"/>
              <a:gd name="adj2" fmla="val 69076"/>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latin typeface="Calibri" panose="020F0502020204030204"/>
              </a:rPr>
              <a:t>Best buy questions can provide excellent discussion points with students. </a:t>
            </a:r>
          </a:p>
          <a:p>
            <a:pPr algn="ctr"/>
            <a:endParaRPr lang="en-GB" dirty="0">
              <a:solidFill>
                <a:srgbClr val="009242"/>
              </a:solidFill>
              <a:latin typeface="Calibri" panose="020F0502020204030204"/>
            </a:endParaRPr>
          </a:p>
          <a:p>
            <a:pPr algn="ctr"/>
            <a:r>
              <a:rPr lang="en-GB" dirty="0">
                <a:solidFill>
                  <a:srgbClr val="009242"/>
                </a:solidFill>
                <a:latin typeface="Calibri" panose="020F0502020204030204"/>
              </a:rPr>
              <a:t>There are a number of ways students may find the best value. </a:t>
            </a:r>
          </a:p>
          <a:p>
            <a:pPr algn="ctr"/>
            <a:r>
              <a:rPr lang="en-GB" dirty="0">
                <a:solidFill>
                  <a:srgbClr val="009242"/>
                </a:solidFill>
                <a:latin typeface="Calibri" panose="020F0502020204030204"/>
              </a:rPr>
              <a:t>Most commonly students will find the unit value and do not always spot that each option can be scaled up to a multiple of each amount.</a:t>
            </a:r>
          </a:p>
          <a:p>
            <a:pPr algn="ctr"/>
            <a:endParaRPr lang="en-GB" dirty="0">
              <a:solidFill>
                <a:srgbClr val="009242"/>
              </a:solidFill>
              <a:latin typeface="Calibri" panose="020F0502020204030204"/>
            </a:endParaRPr>
          </a:p>
          <a:p>
            <a:pPr algn="ctr"/>
            <a:r>
              <a:rPr lang="en-GB" dirty="0">
                <a:solidFill>
                  <a:srgbClr val="009242"/>
                </a:solidFill>
                <a:latin typeface="Calibri" panose="020F0502020204030204"/>
              </a:rPr>
              <a:t>A great first step is to estimate. Students then consider what a reasonable value is before performing their calculation.</a:t>
            </a:r>
          </a:p>
        </p:txBody>
      </p:sp>
    </p:spTree>
    <p:extLst>
      <p:ext uri="{BB962C8B-B14F-4D97-AF65-F5344CB8AC3E}">
        <p14:creationId xmlns:p14="http://schemas.microsoft.com/office/powerpoint/2010/main" val="17898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A55DCAD3-4E12-DB0F-5D5E-2A88A4F0C0F4}"/>
              </a:ext>
            </a:extLst>
          </p:cNvPr>
          <p:cNvSpPr/>
          <p:nvPr/>
        </p:nvSpPr>
        <p:spPr>
          <a:xfrm>
            <a:off x="215303" y="1689521"/>
            <a:ext cx="9433795" cy="490287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8</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19" name="TextBox 18">
            <a:extLst>
              <a:ext uri="{FF2B5EF4-FFF2-40B4-BE49-F238E27FC236}">
                <a16:creationId xmlns:a16="http://schemas.microsoft.com/office/drawing/2014/main" id="{E5FC840D-CABF-B451-B726-0C546D011454}"/>
              </a:ext>
            </a:extLst>
          </p:cNvPr>
          <p:cNvSpPr txBox="1"/>
          <p:nvPr/>
        </p:nvSpPr>
        <p:spPr>
          <a:xfrm>
            <a:off x="230114" y="857604"/>
            <a:ext cx="8838351" cy="627544"/>
          </a:xfrm>
          <a:prstGeom prst="rect">
            <a:avLst/>
          </a:prstGeom>
          <a:noFill/>
        </p:spPr>
        <p:txBody>
          <a:bodyPr wrap="square" rtlCol="0">
            <a:spAutoFit/>
          </a:bodyPr>
          <a:lstStyle/>
          <a:p>
            <a:pPr>
              <a:lnSpc>
                <a:spcPct val="107000"/>
              </a:lnSpc>
              <a:spcAft>
                <a:spcPts val="738"/>
              </a:spcAft>
            </a:pPr>
            <a:r>
              <a:rPr lang="en-GB" sz="1662"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Christmas tree is made from two identical trapeziums, a triangle, a rectangle and a square.</a:t>
            </a:r>
            <a:br>
              <a:rPr lang="en-GB" sz="1662"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662" dirty="0">
                <a:solidFill>
                  <a:prstClr val="black"/>
                </a:solidFill>
                <a:latin typeface="Calibri" panose="020F0502020204030204" pitchFamily="34" charset="0"/>
                <a:ea typeface="Calibri" panose="020F0502020204030204" pitchFamily="34" charset="0"/>
                <a:cs typeface="Times New Roman" panose="02020603050405020304" pitchFamily="18" charset="0"/>
              </a:rPr>
              <a:t>Work out the total area of the Christmas tree.</a:t>
            </a:r>
            <a:endParaRPr lang="en-GB" sz="1662"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Isosceles Triangle 20">
            <a:extLst>
              <a:ext uri="{FF2B5EF4-FFF2-40B4-BE49-F238E27FC236}">
                <a16:creationId xmlns:a16="http://schemas.microsoft.com/office/drawing/2014/main" id="{B239DD29-60BA-46B9-01C6-6D08D558EED9}"/>
              </a:ext>
            </a:extLst>
          </p:cNvPr>
          <p:cNvSpPr/>
          <p:nvPr/>
        </p:nvSpPr>
        <p:spPr>
          <a:xfrm>
            <a:off x="7400814" y="2454867"/>
            <a:ext cx="1508345" cy="816673"/>
          </a:xfrm>
          <a:prstGeom prst="triangl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2" name="Trapezoid 21">
            <a:extLst>
              <a:ext uri="{FF2B5EF4-FFF2-40B4-BE49-F238E27FC236}">
                <a16:creationId xmlns:a16="http://schemas.microsoft.com/office/drawing/2014/main" id="{C2F5B6CD-3111-7868-4B1E-891021A6A84C}"/>
              </a:ext>
            </a:extLst>
          </p:cNvPr>
          <p:cNvSpPr/>
          <p:nvPr/>
        </p:nvSpPr>
        <p:spPr>
          <a:xfrm>
            <a:off x="7400814" y="3271540"/>
            <a:ext cx="1508345" cy="731195"/>
          </a:xfrm>
          <a:prstGeom prst="trapezoid">
            <a:avLst>
              <a:gd name="adj" fmla="val 55150"/>
            </a:avLst>
          </a:prstGeom>
          <a:solidFill>
            <a:schemeClr val="accent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3" name="Rectangle 22">
            <a:extLst>
              <a:ext uri="{FF2B5EF4-FFF2-40B4-BE49-F238E27FC236}">
                <a16:creationId xmlns:a16="http://schemas.microsoft.com/office/drawing/2014/main" id="{5BAD3734-8A0A-E613-A1DB-54A3CFE13061}"/>
              </a:ext>
            </a:extLst>
          </p:cNvPr>
          <p:cNvSpPr/>
          <p:nvPr/>
        </p:nvSpPr>
        <p:spPr>
          <a:xfrm>
            <a:off x="7980486" y="4733931"/>
            <a:ext cx="348998" cy="353489"/>
          </a:xfrm>
          <a:prstGeom prst="rect">
            <a:avLst/>
          </a:prstGeom>
          <a:solidFill>
            <a:srgbClr val="7F600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4" name="Rectangle 23">
            <a:extLst>
              <a:ext uri="{FF2B5EF4-FFF2-40B4-BE49-F238E27FC236}">
                <a16:creationId xmlns:a16="http://schemas.microsoft.com/office/drawing/2014/main" id="{A65E23E3-F1E2-0351-F221-3066045DFB7D}"/>
              </a:ext>
            </a:extLst>
          </p:cNvPr>
          <p:cNvSpPr/>
          <p:nvPr/>
        </p:nvSpPr>
        <p:spPr>
          <a:xfrm rot="5400000">
            <a:off x="7971538" y="4832250"/>
            <a:ext cx="391154" cy="890285"/>
          </a:xfrm>
          <a:prstGeom prst="rect">
            <a:avLst/>
          </a:prstGeom>
          <a:solidFill>
            <a:srgbClr val="7F600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5" name="Trapezoid 24">
            <a:extLst>
              <a:ext uri="{FF2B5EF4-FFF2-40B4-BE49-F238E27FC236}">
                <a16:creationId xmlns:a16="http://schemas.microsoft.com/office/drawing/2014/main" id="{EDE06D42-7453-56E3-28A7-4415E9273AA3}"/>
              </a:ext>
            </a:extLst>
          </p:cNvPr>
          <p:cNvSpPr/>
          <p:nvPr/>
        </p:nvSpPr>
        <p:spPr>
          <a:xfrm>
            <a:off x="7400814" y="4002736"/>
            <a:ext cx="1508345" cy="731195"/>
          </a:xfrm>
          <a:prstGeom prst="trapezoid">
            <a:avLst>
              <a:gd name="adj" fmla="val 55150"/>
            </a:avLst>
          </a:prstGeom>
          <a:solidFill>
            <a:schemeClr val="accent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cxnSp>
        <p:nvCxnSpPr>
          <p:cNvPr id="26" name="Straight Arrow Connector 25">
            <a:extLst>
              <a:ext uri="{FF2B5EF4-FFF2-40B4-BE49-F238E27FC236}">
                <a16:creationId xmlns:a16="http://schemas.microsoft.com/office/drawing/2014/main" id="{6CE767FC-AD7E-E483-D320-05E94F1CDA2C}"/>
              </a:ext>
            </a:extLst>
          </p:cNvPr>
          <p:cNvCxnSpPr>
            <a:cxnSpLocks/>
          </p:cNvCxnSpPr>
          <p:nvPr/>
        </p:nvCxnSpPr>
        <p:spPr>
          <a:xfrm>
            <a:off x="7367245" y="2352264"/>
            <a:ext cx="1547813"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96393BA-F4ED-9022-EB33-E0DAA948A37D}"/>
              </a:ext>
            </a:extLst>
          </p:cNvPr>
          <p:cNvCxnSpPr>
            <a:cxnSpLocks/>
          </p:cNvCxnSpPr>
          <p:nvPr/>
        </p:nvCxnSpPr>
        <p:spPr>
          <a:xfrm>
            <a:off x="7812386" y="3933849"/>
            <a:ext cx="6941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B621FEF-7AC6-65CD-3AEB-F1D066FD35F2}"/>
              </a:ext>
            </a:extLst>
          </p:cNvPr>
          <p:cNvSpPr txBox="1"/>
          <p:nvPr/>
        </p:nvSpPr>
        <p:spPr>
          <a:xfrm>
            <a:off x="7709842" y="3667230"/>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50 cm</a:t>
            </a:r>
          </a:p>
        </p:txBody>
      </p:sp>
      <p:cxnSp>
        <p:nvCxnSpPr>
          <p:cNvPr id="29" name="Straight Arrow Connector 28">
            <a:extLst>
              <a:ext uri="{FF2B5EF4-FFF2-40B4-BE49-F238E27FC236}">
                <a16:creationId xmlns:a16="http://schemas.microsoft.com/office/drawing/2014/main" id="{6F62E55B-C02A-AF86-73BC-F4E72222956A}"/>
              </a:ext>
            </a:extLst>
          </p:cNvPr>
          <p:cNvCxnSpPr>
            <a:cxnSpLocks/>
          </p:cNvCxnSpPr>
          <p:nvPr/>
        </p:nvCxnSpPr>
        <p:spPr>
          <a:xfrm>
            <a:off x="7367244" y="4799357"/>
            <a:ext cx="613243"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F936747-DDE8-F661-D9B6-818E1480BC86}"/>
              </a:ext>
            </a:extLst>
          </p:cNvPr>
          <p:cNvSpPr txBox="1"/>
          <p:nvPr/>
        </p:nvSpPr>
        <p:spPr>
          <a:xfrm>
            <a:off x="7228721" y="4767451"/>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25 cm</a:t>
            </a:r>
          </a:p>
        </p:txBody>
      </p:sp>
      <p:cxnSp>
        <p:nvCxnSpPr>
          <p:cNvPr id="31" name="Straight Arrow Connector 30">
            <a:extLst>
              <a:ext uri="{FF2B5EF4-FFF2-40B4-BE49-F238E27FC236}">
                <a16:creationId xmlns:a16="http://schemas.microsoft.com/office/drawing/2014/main" id="{45576CF7-B914-31C4-F981-96EA639CA3A1}"/>
              </a:ext>
            </a:extLst>
          </p:cNvPr>
          <p:cNvCxnSpPr>
            <a:cxnSpLocks/>
          </p:cNvCxnSpPr>
          <p:nvPr/>
        </p:nvCxnSpPr>
        <p:spPr>
          <a:xfrm>
            <a:off x="8329486" y="4799357"/>
            <a:ext cx="613243"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A848F79-851A-046B-347E-EC1903A2AAB0}"/>
              </a:ext>
            </a:extLst>
          </p:cNvPr>
          <p:cNvSpPr txBox="1"/>
          <p:nvPr/>
        </p:nvSpPr>
        <p:spPr>
          <a:xfrm>
            <a:off x="8190963" y="4767451"/>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25 cm</a:t>
            </a:r>
          </a:p>
        </p:txBody>
      </p:sp>
      <p:cxnSp>
        <p:nvCxnSpPr>
          <p:cNvPr id="46" name="Straight Arrow Connector 45">
            <a:extLst>
              <a:ext uri="{FF2B5EF4-FFF2-40B4-BE49-F238E27FC236}">
                <a16:creationId xmlns:a16="http://schemas.microsoft.com/office/drawing/2014/main" id="{B0EBC669-2581-7025-5E27-159C03A50357}"/>
              </a:ext>
            </a:extLst>
          </p:cNvPr>
          <p:cNvCxnSpPr>
            <a:cxnSpLocks/>
          </p:cNvCxnSpPr>
          <p:nvPr/>
        </p:nvCxnSpPr>
        <p:spPr>
          <a:xfrm>
            <a:off x="7709842" y="5550486"/>
            <a:ext cx="926264"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486D35A-D126-47A2-3C28-BD3C14944120}"/>
              </a:ext>
            </a:extLst>
          </p:cNvPr>
          <p:cNvSpPr txBox="1"/>
          <p:nvPr/>
        </p:nvSpPr>
        <p:spPr>
          <a:xfrm>
            <a:off x="7714975" y="5512833"/>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40 cm</a:t>
            </a:r>
          </a:p>
        </p:txBody>
      </p:sp>
      <p:cxnSp>
        <p:nvCxnSpPr>
          <p:cNvPr id="48" name="Straight Arrow Connector 47">
            <a:extLst>
              <a:ext uri="{FF2B5EF4-FFF2-40B4-BE49-F238E27FC236}">
                <a16:creationId xmlns:a16="http://schemas.microsoft.com/office/drawing/2014/main" id="{C5FAEACC-0CF8-B1D6-485E-CDF1965F5358}"/>
              </a:ext>
            </a:extLst>
          </p:cNvPr>
          <p:cNvCxnSpPr>
            <a:cxnSpLocks/>
          </p:cNvCxnSpPr>
          <p:nvPr/>
        </p:nvCxnSpPr>
        <p:spPr>
          <a:xfrm>
            <a:off x="7226924" y="2463256"/>
            <a:ext cx="0" cy="304957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4902377-9892-AD31-95EC-136481BEA6A5}"/>
              </a:ext>
            </a:extLst>
          </p:cNvPr>
          <p:cNvSpPr txBox="1"/>
          <p:nvPr/>
        </p:nvSpPr>
        <p:spPr>
          <a:xfrm>
            <a:off x="6406929" y="3902344"/>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160 cm</a:t>
            </a:r>
          </a:p>
        </p:txBody>
      </p:sp>
      <p:cxnSp>
        <p:nvCxnSpPr>
          <p:cNvPr id="50" name="Straight Arrow Connector 49">
            <a:extLst>
              <a:ext uri="{FF2B5EF4-FFF2-40B4-BE49-F238E27FC236}">
                <a16:creationId xmlns:a16="http://schemas.microsoft.com/office/drawing/2014/main" id="{151BA607-E351-E02C-0E10-ED363D9BEF06}"/>
              </a:ext>
            </a:extLst>
          </p:cNvPr>
          <p:cNvCxnSpPr>
            <a:cxnSpLocks/>
          </p:cNvCxnSpPr>
          <p:nvPr/>
        </p:nvCxnSpPr>
        <p:spPr>
          <a:xfrm>
            <a:off x="8698546" y="5081815"/>
            <a:ext cx="0" cy="39115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333E310-6F9B-F82E-FCB5-6E900004BEC4}"/>
              </a:ext>
            </a:extLst>
          </p:cNvPr>
          <p:cNvSpPr txBox="1"/>
          <p:nvPr/>
        </p:nvSpPr>
        <p:spPr>
          <a:xfrm>
            <a:off x="8506486" y="5118719"/>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15 cm</a:t>
            </a:r>
          </a:p>
        </p:txBody>
      </p:sp>
      <p:cxnSp>
        <p:nvCxnSpPr>
          <p:cNvPr id="52" name="Straight Arrow Connector 51">
            <a:extLst>
              <a:ext uri="{FF2B5EF4-FFF2-40B4-BE49-F238E27FC236}">
                <a16:creationId xmlns:a16="http://schemas.microsoft.com/office/drawing/2014/main" id="{6E543450-CD58-8B1E-B513-5D205DEB6922}"/>
              </a:ext>
            </a:extLst>
          </p:cNvPr>
          <p:cNvCxnSpPr>
            <a:cxnSpLocks/>
          </p:cNvCxnSpPr>
          <p:nvPr/>
        </p:nvCxnSpPr>
        <p:spPr>
          <a:xfrm>
            <a:off x="8154986" y="4002736"/>
            <a:ext cx="0" cy="73119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73775BA-47E0-0C79-98C1-0B6AAB8F315D}"/>
              </a:ext>
            </a:extLst>
          </p:cNvPr>
          <p:cNvSpPr txBox="1"/>
          <p:nvPr/>
        </p:nvSpPr>
        <p:spPr>
          <a:xfrm>
            <a:off x="7984570" y="4214445"/>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45 cm</a:t>
            </a:r>
          </a:p>
        </p:txBody>
      </p:sp>
      <p:cxnSp>
        <p:nvCxnSpPr>
          <p:cNvPr id="54" name="Straight Arrow Connector 53">
            <a:extLst>
              <a:ext uri="{FF2B5EF4-FFF2-40B4-BE49-F238E27FC236}">
                <a16:creationId xmlns:a16="http://schemas.microsoft.com/office/drawing/2014/main" id="{091D52D2-47E0-900C-150B-EFB9A1608E3C}"/>
              </a:ext>
            </a:extLst>
          </p:cNvPr>
          <p:cNvCxnSpPr>
            <a:cxnSpLocks/>
            <a:endCxn id="22" idx="0"/>
          </p:cNvCxnSpPr>
          <p:nvPr/>
        </p:nvCxnSpPr>
        <p:spPr>
          <a:xfrm>
            <a:off x="8154986" y="2449803"/>
            <a:ext cx="0" cy="82173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3EE73F6-03A3-8007-EA66-B14F748141D7}"/>
              </a:ext>
            </a:extLst>
          </p:cNvPr>
          <p:cNvSpPr txBox="1"/>
          <p:nvPr/>
        </p:nvSpPr>
        <p:spPr>
          <a:xfrm>
            <a:off x="7960101" y="2821285"/>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35 cm</a:t>
            </a:r>
          </a:p>
        </p:txBody>
      </p:sp>
      <p:sp>
        <p:nvSpPr>
          <p:cNvPr id="56" name="TextBox 55">
            <a:extLst>
              <a:ext uri="{FF2B5EF4-FFF2-40B4-BE49-F238E27FC236}">
                <a16:creationId xmlns:a16="http://schemas.microsoft.com/office/drawing/2014/main" id="{7C653E1B-1800-10FD-2C25-9870A0E08F58}"/>
              </a:ext>
            </a:extLst>
          </p:cNvPr>
          <p:cNvSpPr txBox="1"/>
          <p:nvPr/>
        </p:nvSpPr>
        <p:spPr>
          <a:xfrm>
            <a:off x="7696007" y="2086389"/>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70 cm</a:t>
            </a:r>
          </a:p>
        </p:txBody>
      </p:sp>
      <p:sp>
        <p:nvSpPr>
          <p:cNvPr id="2" name="TextBox 1">
            <a:extLst>
              <a:ext uri="{FF2B5EF4-FFF2-40B4-BE49-F238E27FC236}">
                <a16:creationId xmlns:a16="http://schemas.microsoft.com/office/drawing/2014/main" id="{E17677E3-C1E3-262D-F7ED-85F56D32B5AF}"/>
              </a:ext>
            </a:extLst>
          </p:cNvPr>
          <p:cNvSpPr txBox="1"/>
          <p:nvPr/>
        </p:nvSpPr>
        <p:spPr>
          <a:xfrm>
            <a:off x="8496780" y="1768617"/>
            <a:ext cx="1143369" cy="307777"/>
          </a:xfrm>
          <a:prstGeom prst="rect">
            <a:avLst/>
          </a:prstGeom>
          <a:noFill/>
        </p:spPr>
        <p:txBody>
          <a:bodyPr wrap="square" rtlCol="0">
            <a:spAutoFit/>
          </a:bodyPr>
          <a:lstStyle/>
          <a:p>
            <a:pPr algn="ctr"/>
            <a:r>
              <a:rPr lang="en-GB" sz="1400" dirty="0">
                <a:solidFill>
                  <a:prstClr val="black"/>
                </a:solidFill>
                <a:latin typeface="Calibri" panose="020F0502020204030204"/>
              </a:rPr>
              <a:t>Not to scale</a:t>
            </a:r>
          </a:p>
        </p:txBody>
      </p:sp>
    </p:spTree>
    <p:extLst>
      <p:ext uri="{BB962C8B-B14F-4D97-AF65-F5344CB8AC3E}">
        <p14:creationId xmlns:p14="http://schemas.microsoft.com/office/powerpoint/2010/main" val="2388623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16C7FCF4-4F88-4B37-2320-A77FBF36E3D4}"/>
              </a:ext>
            </a:extLst>
          </p:cNvPr>
          <p:cNvSpPr/>
          <p:nvPr/>
        </p:nvSpPr>
        <p:spPr>
          <a:xfrm>
            <a:off x="215303" y="1689521"/>
            <a:ext cx="9433795" cy="490287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8</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19" name="TextBox 18">
            <a:extLst>
              <a:ext uri="{FF2B5EF4-FFF2-40B4-BE49-F238E27FC236}">
                <a16:creationId xmlns:a16="http://schemas.microsoft.com/office/drawing/2014/main" id="{E5FC840D-CABF-B451-B726-0C546D011454}"/>
              </a:ext>
            </a:extLst>
          </p:cNvPr>
          <p:cNvSpPr txBox="1"/>
          <p:nvPr/>
        </p:nvSpPr>
        <p:spPr>
          <a:xfrm>
            <a:off x="230114" y="857604"/>
            <a:ext cx="8838351" cy="627544"/>
          </a:xfrm>
          <a:prstGeom prst="rect">
            <a:avLst/>
          </a:prstGeom>
          <a:noFill/>
        </p:spPr>
        <p:txBody>
          <a:bodyPr wrap="square" rtlCol="0">
            <a:spAutoFit/>
          </a:bodyPr>
          <a:lstStyle/>
          <a:p>
            <a:pPr>
              <a:lnSpc>
                <a:spcPct val="107000"/>
              </a:lnSpc>
              <a:spcAft>
                <a:spcPts val="738"/>
              </a:spcAft>
            </a:pPr>
            <a:r>
              <a:rPr lang="en-GB" sz="1662"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Christmas tree is made from two identical trapeziums, a triangle, a rectangle and a square.</a:t>
            </a:r>
            <a:br>
              <a:rPr lang="en-GB" sz="1662"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662" dirty="0">
                <a:solidFill>
                  <a:prstClr val="black"/>
                </a:solidFill>
                <a:latin typeface="Calibri" panose="020F0502020204030204" pitchFamily="34" charset="0"/>
                <a:ea typeface="Calibri" panose="020F0502020204030204" pitchFamily="34" charset="0"/>
                <a:cs typeface="Times New Roman" panose="02020603050405020304" pitchFamily="18" charset="0"/>
              </a:rPr>
              <a:t>Work out the total area of the Christmas tree.</a:t>
            </a:r>
            <a:endParaRPr lang="en-GB" sz="1662"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Isosceles Triangle 1">
            <a:extLst>
              <a:ext uri="{FF2B5EF4-FFF2-40B4-BE49-F238E27FC236}">
                <a16:creationId xmlns:a16="http://schemas.microsoft.com/office/drawing/2014/main" id="{DD6BFEA9-578B-EF6E-4A83-534ED9EF59FB}"/>
              </a:ext>
            </a:extLst>
          </p:cNvPr>
          <p:cNvSpPr/>
          <p:nvPr/>
        </p:nvSpPr>
        <p:spPr>
          <a:xfrm>
            <a:off x="6351400" y="2412483"/>
            <a:ext cx="1508345" cy="816673"/>
          </a:xfrm>
          <a:prstGeom prst="triangl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5" name="Trapezoid 4">
            <a:extLst>
              <a:ext uri="{FF2B5EF4-FFF2-40B4-BE49-F238E27FC236}">
                <a16:creationId xmlns:a16="http://schemas.microsoft.com/office/drawing/2014/main" id="{42ABD629-E3DD-4B9A-0316-080CC60434F4}"/>
              </a:ext>
            </a:extLst>
          </p:cNvPr>
          <p:cNvSpPr/>
          <p:nvPr/>
        </p:nvSpPr>
        <p:spPr>
          <a:xfrm>
            <a:off x="6351400" y="3229156"/>
            <a:ext cx="1508345" cy="731195"/>
          </a:xfrm>
          <a:prstGeom prst="trapezoid">
            <a:avLst>
              <a:gd name="adj" fmla="val 55150"/>
            </a:avLst>
          </a:prstGeom>
          <a:solidFill>
            <a:schemeClr val="accent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6" name="Rectangle 5">
            <a:extLst>
              <a:ext uri="{FF2B5EF4-FFF2-40B4-BE49-F238E27FC236}">
                <a16:creationId xmlns:a16="http://schemas.microsoft.com/office/drawing/2014/main" id="{CB03EB83-6B9C-60CC-0961-9A3A580FDBB9}"/>
              </a:ext>
            </a:extLst>
          </p:cNvPr>
          <p:cNvSpPr/>
          <p:nvPr/>
        </p:nvSpPr>
        <p:spPr>
          <a:xfrm>
            <a:off x="6931072" y="4691547"/>
            <a:ext cx="348998" cy="353489"/>
          </a:xfrm>
          <a:prstGeom prst="rect">
            <a:avLst/>
          </a:prstGeom>
          <a:solidFill>
            <a:srgbClr val="7F600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7" name="Rectangle 6">
            <a:extLst>
              <a:ext uri="{FF2B5EF4-FFF2-40B4-BE49-F238E27FC236}">
                <a16:creationId xmlns:a16="http://schemas.microsoft.com/office/drawing/2014/main" id="{58B825D2-EDD6-8B10-D0E7-067737300F31}"/>
              </a:ext>
            </a:extLst>
          </p:cNvPr>
          <p:cNvSpPr/>
          <p:nvPr/>
        </p:nvSpPr>
        <p:spPr>
          <a:xfrm rot="5400000">
            <a:off x="6922124" y="4789866"/>
            <a:ext cx="391154" cy="890285"/>
          </a:xfrm>
          <a:prstGeom prst="rect">
            <a:avLst/>
          </a:prstGeom>
          <a:solidFill>
            <a:srgbClr val="7F600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8" name="Trapezoid 7">
            <a:extLst>
              <a:ext uri="{FF2B5EF4-FFF2-40B4-BE49-F238E27FC236}">
                <a16:creationId xmlns:a16="http://schemas.microsoft.com/office/drawing/2014/main" id="{0820799E-E868-FED4-E2F0-F475B9B57883}"/>
              </a:ext>
            </a:extLst>
          </p:cNvPr>
          <p:cNvSpPr/>
          <p:nvPr/>
        </p:nvSpPr>
        <p:spPr>
          <a:xfrm>
            <a:off x="6351400" y="3960352"/>
            <a:ext cx="1508345" cy="731195"/>
          </a:xfrm>
          <a:prstGeom prst="trapezoid">
            <a:avLst>
              <a:gd name="adj" fmla="val 55150"/>
            </a:avLst>
          </a:prstGeom>
          <a:solidFill>
            <a:schemeClr val="accent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cxnSp>
        <p:nvCxnSpPr>
          <p:cNvPr id="9" name="Straight Arrow Connector 8">
            <a:extLst>
              <a:ext uri="{FF2B5EF4-FFF2-40B4-BE49-F238E27FC236}">
                <a16:creationId xmlns:a16="http://schemas.microsoft.com/office/drawing/2014/main" id="{70AD172F-6E55-0C8C-D663-6D9C7FBDA53E}"/>
              </a:ext>
            </a:extLst>
          </p:cNvPr>
          <p:cNvCxnSpPr>
            <a:cxnSpLocks/>
          </p:cNvCxnSpPr>
          <p:nvPr/>
        </p:nvCxnSpPr>
        <p:spPr>
          <a:xfrm>
            <a:off x="6317831" y="2309880"/>
            <a:ext cx="1547813"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CAECA9-E435-9D3A-0B6E-5B796C823CBE}"/>
              </a:ext>
            </a:extLst>
          </p:cNvPr>
          <p:cNvSpPr txBox="1"/>
          <p:nvPr/>
        </p:nvSpPr>
        <p:spPr>
          <a:xfrm>
            <a:off x="945996" y="2751293"/>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70 cm</a:t>
            </a:r>
          </a:p>
        </p:txBody>
      </p:sp>
      <p:cxnSp>
        <p:nvCxnSpPr>
          <p:cNvPr id="11" name="Straight Arrow Connector 10">
            <a:extLst>
              <a:ext uri="{FF2B5EF4-FFF2-40B4-BE49-F238E27FC236}">
                <a16:creationId xmlns:a16="http://schemas.microsoft.com/office/drawing/2014/main" id="{9AF8D58F-9D4F-83D5-6808-B140908E6A2B}"/>
              </a:ext>
            </a:extLst>
          </p:cNvPr>
          <p:cNvCxnSpPr>
            <a:cxnSpLocks/>
          </p:cNvCxnSpPr>
          <p:nvPr/>
        </p:nvCxnSpPr>
        <p:spPr>
          <a:xfrm>
            <a:off x="6762972" y="3891465"/>
            <a:ext cx="6941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F97F05-41DD-73E0-61E4-2645F9816869}"/>
              </a:ext>
            </a:extLst>
          </p:cNvPr>
          <p:cNvSpPr txBox="1"/>
          <p:nvPr/>
        </p:nvSpPr>
        <p:spPr>
          <a:xfrm>
            <a:off x="6660428" y="3624846"/>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50 cm</a:t>
            </a:r>
          </a:p>
        </p:txBody>
      </p:sp>
      <p:cxnSp>
        <p:nvCxnSpPr>
          <p:cNvPr id="14" name="Straight Arrow Connector 13">
            <a:extLst>
              <a:ext uri="{FF2B5EF4-FFF2-40B4-BE49-F238E27FC236}">
                <a16:creationId xmlns:a16="http://schemas.microsoft.com/office/drawing/2014/main" id="{3FD1A677-C187-2478-08E1-B43F4C18BC41}"/>
              </a:ext>
            </a:extLst>
          </p:cNvPr>
          <p:cNvCxnSpPr>
            <a:cxnSpLocks/>
          </p:cNvCxnSpPr>
          <p:nvPr/>
        </p:nvCxnSpPr>
        <p:spPr>
          <a:xfrm>
            <a:off x="6317830" y="4756973"/>
            <a:ext cx="613243"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896F33E-0CC1-2386-31B7-01D950F1D49A}"/>
              </a:ext>
            </a:extLst>
          </p:cNvPr>
          <p:cNvSpPr txBox="1"/>
          <p:nvPr/>
        </p:nvSpPr>
        <p:spPr>
          <a:xfrm>
            <a:off x="6179307" y="4725067"/>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25 cm</a:t>
            </a:r>
          </a:p>
        </p:txBody>
      </p:sp>
      <p:cxnSp>
        <p:nvCxnSpPr>
          <p:cNvPr id="16" name="Straight Arrow Connector 15">
            <a:extLst>
              <a:ext uri="{FF2B5EF4-FFF2-40B4-BE49-F238E27FC236}">
                <a16:creationId xmlns:a16="http://schemas.microsoft.com/office/drawing/2014/main" id="{5B9860A6-FF9F-EC96-6E2B-A6EAE4EB5745}"/>
              </a:ext>
            </a:extLst>
          </p:cNvPr>
          <p:cNvCxnSpPr>
            <a:cxnSpLocks/>
          </p:cNvCxnSpPr>
          <p:nvPr/>
        </p:nvCxnSpPr>
        <p:spPr>
          <a:xfrm>
            <a:off x="7280072" y="4756973"/>
            <a:ext cx="613243"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5E27838-8C0B-4A7D-24D8-0BFDBBDCD72D}"/>
              </a:ext>
            </a:extLst>
          </p:cNvPr>
          <p:cNvSpPr txBox="1"/>
          <p:nvPr/>
        </p:nvSpPr>
        <p:spPr>
          <a:xfrm>
            <a:off x="7141549" y="4725067"/>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25 cm</a:t>
            </a:r>
          </a:p>
        </p:txBody>
      </p:sp>
      <p:cxnSp>
        <p:nvCxnSpPr>
          <p:cNvPr id="18" name="Straight Arrow Connector 17">
            <a:extLst>
              <a:ext uri="{FF2B5EF4-FFF2-40B4-BE49-F238E27FC236}">
                <a16:creationId xmlns:a16="http://schemas.microsoft.com/office/drawing/2014/main" id="{73FDF872-198A-3109-8C64-485D9622A56A}"/>
              </a:ext>
            </a:extLst>
          </p:cNvPr>
          <p:cNvCxnSpPr>
            <a:cxnSpLocks/>
          </p:cNvCxnSpPr>
          <p:nvPr/>
        </p:nvCxnSpPr>
        <p:spPr>
          <a:xfrm>
            <a:off x="6660428" y="5508102"/>
            <a:ext cx="926264"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E15BF5A-378A-F1FA-48DF-567B0E5B7AB1}"/>
              </a:ext>
            </a:extLst>
          </p:cNvPr>
          <p:cNvSpPr txBox="1"/>
          <p:nvPr/>
        </p:nvSpPr>
        <p:spPr>
          <a:xfrm>
            <a:off x="6665561" y="5470449"/>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40 cm</a:t>
            </a:r>
          </a:p>
        </p:txBody>
      </p:sp>
      <p:cxnSp>
        <p:nvCxnSpPr>
          <p:cNvPr id="33" name="Straight Arrow Connector 32">
            <a:extLst>
              <a:ext uri="{FF2B5EF4-FFF2-40B4-BE49-F238E27FC236}">
                <a16:creationId xmlns:a16="http://schemas.microsoft.com/office/drawing/2014/main" id="{5DDF9E09-65C6-A029-BA36-B2C47C557B3E}"/>
              </a:ext>
            </a:extLst>
          </p:cNvPr>
          <p:cNvCxnSpPr>
            <a:cxnSpLocks/>
          </p:cNvCxnSpPr>
          <p:nvPr/>
        </p:nvCxnSpPr>
        <p:spPr>
          <a:xfrm>
            <a:off x="6177510" y="2420872"/>
            <a:ext cx="0" cy="304957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9B9946F-384D-AE55-92B9-94081800CE69}"/>
              </a:ext>
            </a:extLst>
          </p:cNvPr>
          <p:cNvSpPr txBox="1"/>
          <p:nvPr/>
        </p:nvSpPr>
        <p:spPr>
          <a:xfrm>
            <a:off x="5357515" y="3859960"/>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160 cm</a:t>
            </a:r>
          </a:p>
        </p:txBody>
      </p:sp>
      <p:cxnSp>
        <p:nvCxnSpPr>
          <p:cNvPr id="35" name="Straight Arrow Connector 34">
            <a:extLst>
              <a:ext uri="{FF2B5EF4-FFF2-40B4-BE49-F238E27FC236}">
                <a16:creationId xmlns:a16="http://schemas.microsoft.com/office/drawing/2014/main" id="{9BEB762D-E92B-3E57-42FB-3BA20E899C3A}"/>
              </a:ext>
            </a:extLst>
          </p:cNvPr>
          <p:cNvCxnSpPr>
            <a:cxnSpLocks/>
          </p:cNvCxnSpPr>
          <p:nvPr/>
        </p:nvCxnSpPr>
        <p:spPr>
          <a:xfrm>
            <a:off x="7649132" y="5039431"/>
            <a:ext cx="0" cy="39115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53773BA-6148-BF43-0D6F-FDCCCFC71B81}"/>
              </a:ext>
            </a:extLst>
          </p:cNvPr>
          <p:cNvSpPr txBox="1"/>
          <p:nvPr/>
        </p:nvSpPr>
        <p:spPr>
          <a:xfrm>
            <a:off x="7457072" y="5076335"/>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15 cm</a:t>
            </a:r>
          </a:p>
        </p:txBody>
      </p:sp>
      <p:cxnSp>
        <p:nvCxnSpPr>
          <p:cNvPr id="37" name="Straight Arrow Connector 36">
            <a:extLst>
              <a:ext uri="{FF2B5EF4-FFF2-40B4-BE49-F238E27FC236}">
                <a16:creationId xmlns:a16="http://schemas.microsoft.com/office/drawing/2014/main" id="{B71CBC40-0954-F2EF-559D-935D0E1BF9B3}"/>
              </a:ext>
            </a:extLst>
          </p:cNvPr>
          <p:cNvCxnSpPr>
            <a:cxnSpLocks/>
          </p:cNvCxnSpPr>
          <p:nvPr/>
        </p:nvCxnSpPr>
        <p:spPr>
          <a:xfrm>
            <a:off x="7105572" y="3960352"/>
            <a:ext cx="0" cy="73119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7D2DD86-9956-0124-DFF9-CFA211B439FE}"/>
              </a:ext>
            </a:extLst>
          </p:cNvPr>
          <p:cNvSpPr txBox="1"/>
          <p:nvPr/>
        </p:nvSpPr>
        <p:spPr>
          <a:xfrm>
            <a:off x="6935156" y="4172061"/>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45 cm</a:t>
            </a:r>
          </a:p>
        </p:txBody>
      </p:sp>
      <p:cxnSp>
        <p:nvCxnSpPr>
          <p:cNvPr id="39" name="Straight Arrow Connector 38">
            <a:extLst>
              <a:ext uri="{FF2B5EF4-FFF2-40B4-BE49-F238E27FC236}">
                <a16:creationId xmlns:a16="http://schemas.microsoft.com/office/drawing/2014/main" id="{59120A08-32B2-8E4C-9927-73476EC8226C}"/>
              </a:ext>
            </a:extLst>
          </p:cNvPr>
          <p:cNvCxnSpPr>
            <a:cxnSpLocks/>
            <a:endCxn id="5" idx="0"/>
          </p:cNvCxnSpPr>
          <p:nvPr/>
        </p:nvCxnSpPr>
        <p:spPr>
          <a:xfrm>
            <a:off x="7105572" y="2407419"/>
            <a:ext cx="0" cy="82173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6A32857-E5A9-0981-65FA-001A8ACBFE35}"/>
              </a:ext>
            </a:extLst>
          </p:cNvPr>
          <p:cNvSpPr txBox="1"/>
          <p:nvPr/>
        </p:nvSpPr>
        <p:spPr>
          <a:xfrm>
            <a:off x="6910687" y="2778901"/>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35 cm</a:t>
            </a:r>
          </a:p>
        </p:txBody>
      </p:sp>
      <p:sp>
        <p:nvSpPr>
          <p:cNvPr id="41" name="Isosceles Triangle 40">
            <a:extLst>
              <a:ext uri="{FF2B5EF4-FFF2-40B4-BE49-F238E27FC236}">
                <a16:creationId xmlns:a16="http://schemas.microsoft.com/office/drawing/2014/main" id="{6EC72C18-BABE-391B-998B-69369A3F1F11}"/>
              </a:ext>
            </a:extLst>
          </p:cNvPr>
          <p:cNvSpPr/>
          <p:nvPr/>
        </p:nvSpPr>
        <p:spPr>
          <a:xfrm>
            <a:off x="629277" y="1889600"/>
            <a:ext cx="1508345" cy="816673"/>
          </a:xfrm>
          <a:prstGeom prst="triangl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cxnSp>
        <p:nvCxnSpPr>
          <p:cNvPr id="42" name="Straight Arrow Connector 41">
            <a:extLst>
              <a:ext uri="{FF2B5EF4-FFF2-40B4-BE49-F238E27FC236}">
                <a16:creationId xmlns:a16="http://schemas.microsoft.com/office/drawing/2014/main" id="{9F0AE5D2-2BE8-4C00-7F13-4F2874FD22AD}"/>
              </a:ext>
            </a:extLst>
          </p:cNvPr>
          <p:cNvCxnSpPr>
            <a:cxnSpLocks/>
          </p:cNvCxnSpPr>
          <p:nvPr/>
        </p:nvCxnSpPr>
        <p:spPr>
          <a:xfrm>
            <a:off x="609543" y="2801861"/>
            <a:ext cx="1547813"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199886B-28F7-8182-9DF6-122EACCACC82}"/>
              </a:ext>
            </a:extLst>
          </p:cNvPr>
          <p:cNvCxnSpPr>
            <a:cxnSpLocks/>
          </p:cNvCxnSpPr>
          <p:nvPr/>
        </p:nvCxnSpPr>
        <p:spPr>
          <a:xfrm>
            <a:off x="1383449" y="1884536"/>
            <a:ext cx="0" cy="82173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41A6BA8-4BC0-066D-6862-6BC803E483FC}"/>
              </a:ext>
            </a:extLst>
          </p:cNvPr>
          <p:cNvSpPr txBox="1"/>
          <p:nvPr/>
        </p:nvSpPr>
        <p:spPr>
          <a:xfrm>
            <a:off x="1188564" y="2256018"/>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35 cm</a:t>
            </a:r>
          </a:p>
        </p:txBody>
      </p:sp>
      <p:sp>
        <p:nvSpPr>
          <p:cNvPr id="45" name="TextBox 44">
            <a:extLst>
              <a:ext uri="{FF2B5EF4-FFF2-40B4-BE49-F238E27FC236}">
                <a16:creationId xmlns:a16="http://schemas.microsoft.com/office/drawing/2014/main" id="{73712DA0-7032-5783-5959-8197EA54150F}"/>
              </a:ext>
            </a:extLst>
          </p:cNvPr>
          <p:cNvSpPr txBox="1"/>
          <p:nvPr/>
        </p:nvSpPr>
        <p:spPr>
          <a:xfrm>
            <a:off x="6646593" y="2044005"/>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70 cm</a:t>
            </a:r>
          </a:p>
        </p:txBody>
      </p:sp>
      <p:sp>
        <p:nvSpPr>
          <p:cNvPr id="58" name="Trapezoid 57">
            <a:extLst>
              <a:ext uri="{FF2B5EF4-FFF2-40B4-BE49-F238E27FC236}">
                <a16:creationId xmlns:a16="http://schemas.microsoft.com/office/drawing/2014/main" id="{1C941E58-2805-FB6F-A0E7-AD43B7D58890}"/>
              </a:ext>
            </a:extLst>
          </p:cNvPr>
          <p:cNvSpPr/>
          <p:nvPr/>
        </p:nvSpPr>
        <p:spPr>
          <a:xfrm>
            <a:off x="628176" y="3471670"/>
            <a:ext cx="1508345" cy="731195"/>
          </a:xfrm>
          <a:prstGeom prst="trapezoid">
            <a:avLst>
              <a:gd name="adj" fmla="val 55150"/>
            </a:avLst>
          </a:prstGeom>
          <a:solidFill>
            <a:schemeClr val="accent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cxnSp>
        <p:nvCxnSpPr>
          <p:cNvPr id="59" name="Straight Arrow Connector 58">
            <a:extLst>
              <a:ext uri="{FF2B5EF4-FFF2-40B4-BE49-F238E27FC236}">
                <a16:creationId xmlns:a16="http://schemas.microsoft.com/office/drawing/2014/main" id="{615CCCE6-3A01-6F58-990A-286BBB9C5CAE}"/>
              </a:ext>
            </a:extLst>
          </p:cNvPr>
          <p:cNvCxnSpPr>
            <a:cxnSpLocks/>
          </p:cNvCxnSpPr>
          <p:nvPr/>
        </p:nvCxnSpPr>
        <p:spPr>
          <a:xfrm>
            <a:off x="1039748" y="3402783"/>
            <a:ext cx="6941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DA26005-73A9-CDF4-C35F-612CE24B3A5B}"/>
              </a:ext>
            </a:extLst>
          </p:cNvPr>
          <p:cNvSpPr txBox="1"/>
          <p:nvPr/>
        </p:nvSpPr>
        <p:spPr>
          <a:xfrm>
            <a:off x="937204" y="3136164"/>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50 cm</a:t>
            </a:r>
          </a:p>
        </p:txBody>
      </p:sp>
      <p:cxnSp>
        <p:nvCxnSpPr>
          <p:cNvPr id="61" name="Straight Arrow Connector 60">
            <a:extLst>
              <a:ext uri="{FF2B5EF4-FFF2-40B4-BE49-F238E27FC236}">
                <a16:creationId xmlns:a16="http://schemas.microsoft.com/office/drawing/2014/main" id="{8570D49F-137D-337C-53B7-B864F3B70F41}"/>
              </a:ext>
            </a:extLst>
          </p:cNvPr>
          <p:cNvCxnSpPr>
            <a:cxnSpLocks/>
          </p:cNvCxnSpPr>
          <p:nvPr/>
        </p:nvCxnSpPr>
        <p:spPr>
          <a:xfrm>
            <a:off x="1382348" y="3471670"/>
            <a:ext cx="0" cy="73119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16005A1-6754-CAFA-7C34-2DC46D8E0A31}"/>
              </a:ext>
            </a:extLst>
          </p:cNvPr>
          <p:cNvSpPr txBox="1"/>
          <p:nvPr/>
        </p:nvSpPr>
        <p:spPr>
          <a:xfrm>
            <a:off x="1211932" y="3683379"/>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45 cm</a:t>
            </a:r>
          </a:p>
        </p:txBody>
      </p:sp>
      <p:sp>
        <p:nvSpPr>
          <p:cNvPr id="63" name="TextBox 62">
            <a:extLst>
              <a:ext uri="{FF2B5EF4-FFF2-40B4-BE49-F238E27FC236}">
                <a16:creationId xmlns:a16="http://schemas.microsoft.com/office/drawing/2014/main" id="{1D6FCB21-1D40-4736-A18A-3B7F7BEA205E}"/>
              </a:ext>
            </a:extLst>
          </p:cNvPr>
          <p:cNvSpPr txBox="1"/>
          <p:nvPr/>
        </p:nvSpPr>
        <p:spPr>
          <a:xfrm>
            <a:off x="939752" y="4245145"/>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70 cm</a:t>
            </a:r>
          </a:p>
        </p:txBody>
      </p:sp>
      <p:cxnSp>
        <p:nvCxnSpPr>
          <p:cNvPr id="64" name="Straight Arrow Connector 63">
            <a:extLst>
              <a:ext uri="{FF2B5EF4-FFF2-40B4-BE49-F238E27FC236}">
                <a16:creationId xmlns:a16="http://schemas.microsoft.com/office/drawing/2014/main" id="{6F31080B-1D9C-1479-68EF-C6617D7D6487}"/>
              </a:ext>
            </a:extLst>
          </p:cNvPr>
          <p:cNvCxnSpPr>
            <a:cxnSpLocks/>
          </p:cNvCxnSpPr>
          <p:nvPr/>
        </p:nvCxnSpPr>
        <p:spPr>
          <a:xfrm>
            <a:off x="603299" y="4295713"/>
            <a:ext cx="1547813"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8F01515-8A8D-E0C2-43E0-75A00921F6D3}"/>
              </a:ext>
            </a:extLst>
          </p:cNvPr>
          <p:cNvSpPr/>
          <p:nvPr/>
        </p:nvSpPr>
        <p:spPr>
          <a:xfrm rot="5400000">
            <a:off x="1162039" y="5505118"/>
            <a:ext cx="391154" cy="890285"/>
          </a:xfrm>
          <a:prstGeom prst="rect">
            <a:avLst/>
          </a:prstGeom>
          <a:solidFill>
            <a:srgbClr val="7F600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cxnSp>
        <p:nvCxnSpPr>
          <p:cNvPr id="66" name="Straight Arrow Connector 65">
            <a:extLst>
              <a:ext uri="{FF2B5EF4-FFF2-40B4-BE49-F238E27FC236}">
                <a16:creationId xmlns:a16="http://schemas.microsoft.com/office/drawing/2014/main" id="{865EBDFD-27B2-25F3-361A-C7D21A3A4E69}"/>
              </a:ext>
            </a:extLst>
          </p:cNvPr>
          <p:cNvCxnSpPr>
            <a:cxnSpLocks/>
          </p:cNvCxnSpPr>
          <p:nvPr/>
        </p:nvCxnSpPr>
        <p:spPr>
          <a:xfrm>
            <a:off x="900343" y="6223354"/>
            <a:ext cx="926264"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C6DC3FE-4C42-3083-41C2-38F3B3C78D17}"/>
              </a:ext>
            </a:extLst>
          </p:cNvPr>
          <p:cNvSpPr txBox="1"/>
          <p:nvPr/>
        </p:nvSpPr>
        <p:spPr>
          <a:xfrm>
            <a:off x="905476" y="6185701"/>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40 cm</a:t>
            </a:r>
          </a:p>
        </p:txBody>
      </p:sp>
      <p:cxnSp>
        <p:nvCxnSpPr>
          <p:cNvPr id="68" name="Straight Arrow Connector 67">
            <a:extLst>
              <a:ext uri="{FF2B5EF4-FFF2-40B4-BE49-F238E27FC236}">
                <a16:creationId xmlns:a16="http://schemas.microsoft.com/office/drawing/2014/main" id="{42B0C870-DA9B-F5F2-0BF8-30B04AAADB8A}"/>
              </a:ext>
            </a:extLst>
          </p:cNvPr>
          <p:cNvCxnSpPr>
            <a:cxnSpLocks/>
          </p:cNvCxnSpPr>
          <p:nvPr/>
        </p:nvCxnSpPr>
        <p:spPr>
          <a:xfrm>
            <a:off x="1889047" y="5754683"/>
            <a:ext cx="0" cy="39115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86258A8-C91D-9428-18CC-406E58443B8A}"/>
              </a:ext>
            </a:extLst>
          </p:cNvPr>
          <p:cNvSpPr txBox="1"/>
          <p:nvPr/>
        </p:nvSpPr>
        <p:spPr>
          <a:xfrm>
            <a:off x="1696987" y="5791587"/>
            <a:ext cx="890286" cy="307777"/>
          </a:xfrm>
          <a:prstGeom prst="rect">
            <a:avLst/>
          </a:prstGeom>
          <a:noFill/>
        </p:spPr>
        <p:txBody>
          <a:bodyPr wrap="square" rtlCol="0">
            <a:spAutoFit/>
          </a:bodyPr>
          <a:lstStyle/>
          <a:p>
            <a:pPr algn="ctr"/>
            <a:r>
              <a:rPr lang="en-GB" sz="1400" dirty="0">
                <a:solidFill>
                  <a:prstClr val="black"/>
                </a:solidFill>
                <a:latin typeface="Calibri" panose="020F0502020204030204"/>
              </a:rPr>
              <a:t>15 cm</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58BE829B-67BA-7940-CE19-36A7119BF20E}"/>
                  </a:ext>
                </a:extLst>
              </p:cNvPr>
              <p:cNvSpPr txBox="1"/>
              <p:nvPr/>
            </p:nvSpPr>
            <p:spPr>
              <a:xfrm>
                <a:off x="3450820" y="1907147"/>
                <a:ext cx="1803633" cy="369332"/>
              </a:xfrm>
              <a:prstGeom prst="rect">
                <a:avLst/>
              </a:prstGeom>
              <a:noFill/>
            </p:spPr>
            <p:txBody>
              <a:bodyPr wrap="square" rtlCol="0">
                <a:spAutoFit/>
              </a:bodyPr>
              <a:lstStyle/>
              <a:p>
                <a:pPr algn="ctr"/>
                <a:r>
                  <a:rPr lang="en-GB" dirty="0">
                    <a:solidFill>
                      <a:srgbClr val="FF0000"/>
                    </a:solidFill>
                    <a:latin typeface="Calibri" panose="020F0502020204030204"/>
                  </a:rPr>
                  <a:t>35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70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2450</a:t>
                </a:r>
              </a:p>
            </p:txBody>
          </p:sp>
        </mc:Choice>
        <mc:Fallback xmlns="">
          <p:sp>
            <p:nvSpPr>
              <p:cNvPr id="70" name="TextBox 69">
                <a:extLst>
                  <a:ext uri="{FF2B5EF4-FFF2-40B4-BE49-F238E27FC236}">
                    <a16:creationId xmlns:a16="http://schemas.microsoft.com/office/drawing/2014/main" id="{58BE829B-67BA-7940-CE19-36A7119BF20E}"/>
                  </a:ext>
                </a:extLst>
              </p:cNvPr>
              <p:cNvSpPr txBox="1">
                <a:spLocks noRot="1" noChangeAspect="1" noMove="1" noResize="1" noEditPoints="1" noAdjustHandles="1" noChangeArrowheads="1" noChangeShapeType="1" noTextEdit="1"/>
              </p:cNvSpPr>
              <p:nvPr/>
            </p:nvSpPr>
            <p:spPr>
              <a:xfrm>
                <a:off x="3450820" y="1907147"/>
                <a:ext cx="1803633" cy="369332"/>
              </a:xfrm>
              <a:prstGeom prst="rect">
                <a:avLst/>
              </a:prstGeom>
              <a:blipFill>
                <a:blip r:embed="rId5"/>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E81BF8D-1903-F16C-FCE7-40FC479D373F}"/>
                  </a:ext>
                </a:extLst>
              </p:cNvPr>
              <p:cNvSpPr txBox="1"/>
              <p:nvPr/>
            </p:nvSpPr>
            <p:spPr>
              <a:xfrm>
                <a:off x="3387205" y="2288759"/>
                <a:ext cx="1803633" cy="369332"/>
              </a:xfrm>
              <a:prstGeom prst="rect">
                <a:avLst/>
              </a:prstGeom>
              <a:noFill/>
            </p:spPr>
            <p:txBody>
              <a:bodyPr wrap="square" rtlCol="0">
                <a:spAutoFit/>
              </a:bodyPr>
              <a:lstStyle/>
              <a:p>
                <a:pPr algn="ctr"/>
                <a:r>
                  <a:rPr lang="en-GB" dirty="0">
                    <a:solidFill>
                      <a:srgbClr val="FF0000"/>
                    </a:solidFill>
                    <a:latin typeface="Calibri" panose="020F0502020204030204"/>
                  </a:rPr>
                  <a:t>2450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2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1225</a:t>
                </a:r>
              </a:p>
            </p:txBody>
          </p:sp>
        </mc:Choice>
        <mc:Fallback xmlns="">
          <p:sp>
            <p:nvSpPr>
              <p:cNvPr id="71" name="TextBox 70">
                <a:extLst>
                  <a:ext uri="{FF2B5EF4-FFF2-40B4-BE49-F238E27FC236}">
                    <a16:creationId xmlns:a16="http://schemas.microsoft.com/office/drawing/2014/main" id="{5E81BF8D-1903-F16C-FCE7-40FC479D373F}"/>
                  </a:ext>
                </a:extLst>
              </p:cNvPr>
              <p:cNvSpPr txBox="1">
                <a:spLocks noRot="1" noChangeAspect="1" noMove="1" noResize="1" noEditPoints="1" noAdjustHandles="1" noChangeArrowheads="1" noChangeShapeType="1" noTextEdit="1"/>
              </p:cNvSpPr>
              <p:nvPr/>
            </p:nvSpPr>
            <p:spPr>
              <a:xfrm>
                <a:off x="3387205" y="2288759"/>
                <a:ext cx="1803633" cy="369332"/>
              </a:xfrm>
              <a:prstGeom prst="rect">
                <a:avLst/>
              </a:prstGeom>
              <a:blipFill>
                <a:blip r:embed="rId6"/>
                <a:stretch>
                  <a:fillRect l="-2365" t="-8197" r="-1689"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A6A5073D-73F5-B2B1-03CC-416E54DD9A9D}"/>
                  </a:ext>
                </a:extLst>
              </p:cNvPr>
              <p:cNvSpPr txBox="1"/>
              <p:nvPr/>
            </p:nvSpPr>
            <p:spPr>
              <a:xfrm>
                <a:off x="8124922" y="2561422"/>
                <a:ext cx="1324312" cy="369332"/>
              </a:xfrm>
              <a:prstGeom prst="rect">
                <a:avLst/>
              </a:prstGeom>
              <a:noFill/>
            </p:spPr>
            <p:txBody>
              <a:bodyPr wrap="square" rtlCol="0">
                <a:spAutoFit/>
              </a:bodyPr>
              <a:lstStyle/>
              <a:p>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1225 cm</a:t>
                </a:r>
                <a:r>
                  <a:rPr lang="en-GB" baseline="30000" dirty="0">
                    <a:solidFill>
                      <a:srgbClr val="FF0000"/>
                    </a:solidFill>
                    <a:latin typeface="Calibri" panose="020F0502020204030204"/>
                  </a:rPr>
                  <a:t>2</a:t>
                </a:r>
                <a:endParaRPr lang="en-GB" dirty="0">
                  <a:solidFill>
                    <a:srgbClr val="FF0000"/>
                  </a:solidFill>
                  <a:latin typeface="Calibri" panose="020F0502020204030204"/>
                </a:endParaRPr>
              </a:p>
            </p:txBody>
          </p:sp>
        </mc:Choice>
        <mc:Fallback xmlns="">
          <p:sp>
            <p:nvSpPr>
              <p:cNvPr id="72" name="TextBox 71">
                <a:extLst>
                  <a:ext uri="{FF2B5EF4-FFF2-40B4-BE49-F238E27FC236}">
                    <a16:creationId xmlns:a16="http://schemas.microsoft.com/office/drawing/2014/main" id="{A6A5073D-73F5-B2B1-03CC-416E54DD9A9D}"/>
                  </a:ext>
                </a:extLst>
              </p:cNvPr>
              <p:cNvSpPr txBox="1">
                <a:spLocks noRot="1" noChangeAspect="1" noMove="1" noResize="1" noEditPoints="1" noAdjustHandles="1" noChangeArrowheads="1" noChangeShapeType="1" noTextEdit="1"/>
              </p:cNvSpPr>
              <p:nvPr/>
            </p:nvSpPr>
            <p:spPr>
              <a:xfrm>
                <a:off x="8124922" y="2561422"/>
                <a:ext cx="1324312" cy="369332"/>
              </a:xfrm>
              <a:prstGeom prst="rect">
                <a:avLst/>
              </a:prstGeom>
              <a:blipFill>
                <a:blip r:embed="rId7"/>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B1AFBA19-04B6-893E-54D5-0AFB1DD1A9C0}"/>
                  </a:ext>
                </a:extLst>
              </p:cNvPr>
              <p:cNvSpPr txBox="1"/>
              <p:nvPr/>
            </p:nvSpPr>
            <p:spPr>
              <a:xfrm>
                <a:off x="3378496" y="3287003"/>
                <a:ext cx="1803633" cy="369332"/>
              </a:xfrm>
              <a:prstGeom prst="rect">
                <a:avLst/>
              </a:prstGeom>
              <a:noFill/>
            </p:spPr>
            <p:txBody>
              <a:bodyPr wrap="square" rtlCol="0">
                <a:spAutoFit/>
              </a:bodyPr>
              <a:lstStyle/>
              <a:p>
                <a:pPr algn="ctr"/>
                <a:r>
                  <a:rPr lang="en-GB" dirty="0">
                    <a:solidFill>
                      <a:srgbClr val="FF0000"/>
                    </a:solidFill>
                    <a:latin typeface="Calibri" panose="020F0502020204030204"/>
                  </a:rPr>
                  <a:t>50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70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120</a:t>
                </a:r>
              </a:p>
            </p:txBody>
          </p:sp>
        </mc:Choice>
        <mc:Fallback xmlns="">
          <p:sp>
            <p:nvSpPr>
              <p:cNvPr id="75" name="TextBox 74">
                <a:extLst>
                  <a:ext uri="{FF2B5EF4-FFF2-40B4-BE49-F238E27FC236}">
                    <a16:creationId xmlns:a16="http://schemas.microsoft.com/office/drawing/2014/main" id="{B1AFBA19-04B6-893E-54D5-0AFB1DD1A9C0}"/>
                  </a:ext>
                </a:extLst>
              </p:cNvPr>
              <p:cNvSpPr txBox="1">
                <a:spLocks noRot="1" noChangeAspect="1" noMove="1" noResize="1" noEditPoints="1" noAdjustHandles="1" noChangeArrowheads="1" noChangeShapeType="1" noTextEdit="1"/>
              </p:cNvSpPr>
              <p:nvPr/>
            </p:nvSpPr>
            <p:spPr>
              <a:xfrm>
                <a:off x="3378496" y="3287003"/>
                <a:ext cx="1803633" cy="369332"/>
              </a:xfrm>
              <a:prstGeom prst="rect">
                <a:avLst/>
              </a:prstGeom>
              <a:blipFill>
                <a:blip r:embed="rId8"/>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080AC16D-AAC6-8A80-5AEE-6F1BDD307ED2}"/>
                  </a:ext>
                </a:extLst>
              </p:cNvPr>
              <p:cNvSpPr txBox="1"/>
              <p:nvPr/>
            </p:nvSpPr>
            <p:spPr>
              <a:xfrm>
                <a:off x="3317533" y="3665598"/>
                <a:ext cx="1803633" cy="369332"/>
              </a:xfrm>
              <a:prstGeom prst="rect">
                <a:avLst/>
              </a:prstGeom>
              <a:noFill/>
            </p:spPr>
            <p:txBody>
              <a:bodyPr wrap="square" rtlCol="0">
                <a:spAutoFit/>
              </a:bodyPr>
              <a:lstStyle/>
              <a:p>
                <a:pPr algn="ctr"/>
                <a:r>
                  <a:rPr lang="en-GB" dirty="0">
                    <a:solidFill>
                      <a:srgbClr val="FF0000"/>
                    </a:solidFill>
                    <a:latin typeface="Calibri" panose="020F0502020204030204"/>
                  </a:rPr>
                  <a:t>120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2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60</a:t>
                </a:r>
              </a:p>
            </p:txBody>
          </p:sp>
        </mc:Choice>
        <mc:Fallback xmlns="">
          <p:sp>
            <p:nvSpPr>
              <p:cNvPr id="76" name="TextBox 75">
                <a:extLst>
                  <a:ext uri="{FF2B5EF4-FFF2-40B4-BE49-F238E27FC236}">
                    <a16:creationId xmlns:a16="http://schemas.microsoft.com/office/drawing/2014/main" id="{080AC16D-AAC6-8A80-5AEE-6F1BDD307ED2}"/>
                  </a:ext>
                </a:extLst>
              </p:cNvPr>
              <p:cNvSpPr txBox="1">
                <a:spLocks noRot="1" noChangeAspect="1" noMove="1" noResize="1" noEditPoints="1" noAdjustHandles="1" noChangeArrowheads="1" noChangeShapeType="1" noTextEdit="1"/>
              </p:cNvSpPr>
              <p:nvPr/>
            </p:nvSpPr>
            <p:spPr>
              <a:xfrm>
                <a:off x="3317533" y="3665598"/>
                <a:ext cx="1803633" cy="369332"/>
              </a:xfrm>
              <a:prstGeom prst="rect">
                <a:avLst/>
              </a:prstGeom>
              <a:blipFill>
                <a:blip r:embed="rId9"/>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0C2EF531-06B8-B818-7A89-AB530367B433}"/>
                  </a:ext>
                </a:extLst>
              </p:cNvPr>
              <p:cNvSpPr txBox="1"/>
              <p:nvPr/>
            </p:nvSpPr>
            <p:spPr>
              <a:xfrm>
                <a:off x="3439459" y="4044193"/>
                <a:ext cx="1803633" cy="369332"/>
              </a:xfrm>
              <a:prstGeom prst="rect">
                <a:avLst/>
              </a:prstGeom>
              <a:noFill/>
            </p:spPr>
            <p:txBody>
              <a:bodyPr wrap="square" rtlCol="0">
                <a:spAutoFit/>
              </a:bodyPr>
              <a:lstStyle/>
              <a:p>
                <a:pPr algn="ctr"/>
                <a:r>
                  <a:rPr lang="en-GB" dirty="0">
                    <a:solidFill>
                      <a:srgbClr val="FF0000"/>
                    </a:solidFill>
                    <a:latin typeface="Calibri" panose="020F0502020204030204"/>
                  </a:rPr>
                  <a:t>60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45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2700</a:t>
                </a:r>
              </a:p>
            </p:txBody>
          </p:sp>
        </mc:Choice>
        <mc:Fallback xmlns="">
          <p:sp>
            <p:nvSpPr>
              <p:cNvPr id="77" name="TextBox 76">
                <a:extLst>
                  <a:ext uri="{FF2B5EF4-FFF2-40B4-BE49-F238E27FC236}">
                    <a16:creationId xmlns:a16="http://schemas.microsoft.com/office/drawing/2014/main" id="{0C2EF531-06B8-B818-7A89-AB530367B433}"/>
                  </a:ext>
                </a:extLst>
              </p:cNvPr>
              <p:cNvSpPr txBox="1">
                <a:spLocks noRot="1" noChangeAspect="1" noMove="1" noResize="1" noEditPoints="1" noAdjustHandles="1" noChangeArrowheads="1" noChangeShapeType="1" noTextEdit="1"/>
              </p:cNvSpPr>
              <p:nvPr/>
            </p:nvSpPr>
            <p:spPr>
              <a:xfrm>
                <a:off x="3439459" y="4044193"/>
                <a:ext cx="1803633" cy="369332"/>
              </a:xfrm>
              <a:prstGeom prst="rect">
                <a:avLst/>
              </a:prstGeom>
              <a:blipFill>
                <a:blip r:embed="rId10"/>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D779841-7BAB-55BC-5FBC-3BF4CE1C0DE0}"/>
                  </a:ext>
                </a:extLst>
              </p:cNvPr>
              <p:cNvSpPr txBox="1"/>
              <p:nvPr/>
            </p:nvSpPr>
            <p:spPr>
              <a:xfrm>
                <a:off x="8129904" y="3372244"/>
                <a:ext cx="1405529" cy="369332"/>
              </a:xfrm>
              <a:prstGeom prst="rect">
                <a:avLst/>
              </a:prstGeom>
              <a:noFill/>
            </p:spPr>
            <p:txBody>
              <a:bodyPr wrap="square" rtlCol="0">
                <a:spAutoFit/>
              </a:bodyPr>
              <a:lstStyle/>
              <a:p>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2700 cm</a:t>
                </a:r>
                <a:r>
                  <a:rPr lang="en-GB" baseline="30000" dirty="0">
                    <a:solidFill>
                      <a:srgbClr val="FF0000"/>
                    </a:solidFill>
                    <a:latin typeface="Calibri" panose="020F0502020204030204"/>
                  </a:rPr>
                  <a:t>2</a:t>
                </a:r>
                <a:endParaRPr lang="en-GB" dirty="0">
                  <a:solidFill>
                    <a:srgbClr val="FF0000"/>
                  </a:solidFill>
                  <a:latin typeface="Calibri" panose="020F0502020204030204"/>
                </a:endParaRPr>
              </a:p>
            </p:txBody>
          </p:sp>
        </mc:Choice>
        <mc:Fallback xmlns="">
          <p:sp>
            <p:nvSpPr>
              <p:cNvPr id="78" name="TextBox 77">
                <a:extLst>
                  <a:ext uri="{FF2B5EF4-FFF2-40B4-BE49-F238E27FC236}">
                    <a16:creationId xmlns:a16="http://schemas.microsoft.com/office/drawing/2014/main" id="{ED779841-7BAB-55BC-5FBC-3BF4CE1C0DE0}"/>
                  </a:ext>
                </a:extLst>
              </p:cNvPr>
              <p:cNvSpPr txBox="1">
                <a:spLocks noRot="1" noChangeAspect="1" noMove="1" noResize="1" noEditPoints="1" noAdjustHandles="1" noChangeArrowheads="1" noChangeShapeType="1" noTextEdit="1"/>
              </p:cNvSpPr>
              <p:nvPr/>
            </p:nvSpPr>
            <p:spPr>
              <a:xfrm>
                <a:off x="8129904" y="3372244"/>
                <a:ext cx="1405529" cy="369332"/>
              </a:xfrm>
              <a:prstGeom prst="rect">
                <a:avLst/>
              </a:prstGeom>
              <a:blipFill>
                <a:blip r:embed="rId11"/>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A78D31F-0A0E-0D20-7AEE-8C3E0A21234B}"/>
                  </a:ext>
                </a:extLst>
              </p:cNvPr>
              <p:cNvSpPr txBox="1"/>
              <p:nvPr/>
            </p:nvSpPr>
            <p:spPr>
              <a:xfrm>
                <a:off x="8129904" y="4183066"/>
                <a:ext cx="1405529" cy="369332"/>
              </a:xfrm>
              <a:prstGeom prst="rect">
                <a:avLst/>
              </a:prstGeom>
              <a:noFill/>
            </p:spPr>
            <p:txBody>
              <a:bodyPr wrap="square" rtlCol="0">
                <a:spAutoFit/>
              </a:bodyPr>
              <a:lstStyle/>
              <a:p>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2700 cm</a:t>
                </a:r>
                <a:r>
                  <a:rPr lang="en-GB" baseline="30000" dirty="0">
                    <a:solidFill>
                      <a:srgbClr val="FF0000"/>
                    </a:solidFill>
                    <a:latin typeface="Calibri" panose="020F0502020204030204"/>
                  </a:rPr>
                  <a:t>2</a:t>
                </a:r>
                <a:endParaRPr lang="en-GB" dirty="0">
                  <a:solidFill>
                    <a:srgbClr val="FF0000"/>
                  </a:solidFill>
                  <a:latin typeface="Calibri" panose="020F0502020204030204"/>
                </a:endParaRPr>
              </a:p>
            </p:txBody>
          </p:sp>
        </mc:Choice>
        <mc:Fallback xmlns="">
          <p:sp>
            <p:nvSpPr>
              <p:cNvPr id="79" name="TextBox 78">
                <a:extLst>
                  <a:ext uri="{FF2B5EF4-FFF2-40B4-BE49-F238E27FC236}">
                    <a16:creationId xmlns:a16="http://schemas.microsoft.com/office/drawing/2014/main" id="{7A78D31F-0A0E-0D20-7AEE-8C3E0A21234B}"/>
                  </a:ext>
                </a:extLst>
              </p:cNvPr>
              <p:cNvSpPr txBox="1">
                <a:spLocks noRot="1" noChangeAspect="1" noMove="1" noResize="1" noEditPoints="1" noAdjustHandles="1" noChangeArrowheads="1" noChangeShapeType="1" noTextEdit="1"/>
              </p:cNvSpPr>
              <p:nvPr/>
            </p:nvSpPr>
            <p:spPr>
              <a:xfrm>
                <a:off x="8129904" y="4183066"/>
                <a:ext cx="1405529" cy="369332"/>
              </a:xfrm>
              <a:prstGeom prst="rect">
                <a:avLst/>
              </a:prstGeom>
              <a:blipFill>
                <a:blip r:embed="rId12"/>
                <a:stretch>
                  <a:fillRect t="-8197" b="-24590"/>
                </a:stretch>
              </a:blipFill>
            </p:spPr>
            <p:txBody>
              <a:bodyPr/>
              <a:lstStyle/>
              <a:p>
                <a:r>
                  <a:rPr lang="en-GB">
                    <a:noFill/>
                  </a:rPr>
                  <a:t> </a:t>
                </a:r>
              </a:p>
            </p:txBody>
          </p:sp>
        </mc:Fallback>
      </mc:AlternateContent>
      <p:cxnSp>
        <p:nvCxnSpPr>
          <p:cNvPr id="80" name="Straight Arrow Connector 79">
            <a:extLst>
              <a:ext uri="{FF2B5EF4-FFF2-40B4-BE49-F238E27FC236}">
                <a16:creationId xmlns:a16="http://schemas.microsoft.com/office/drawing/2014/main" id="{66A1F1C0-CFAD-CFCE-D0B5-AEE4A1E3668E}"/>
              </a:ext>
            </a:extLst>
          </p:cNvPr>
          <p:cNvCxnSpPr>
            <a:cxnSpLocks/>
          </p:cNvCxnSpPr>
          <p:nvPr/>
        </p:nvCxnSpPr>
        <p:spPr>
          <a:xfrm>
            <a:off x="1182985" y="4890638"/>
            <a:ext cx="34899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B50736D-E9B9-F5EC-6871-EB1D7F4008AC}"/>
              </a:ext>
            </a:extLst>
          </p:cNvPr>
          <p:cNvSpPr txBox="1"/>
          <p:nvPr/>
        </p:nvSpPr>
        <p:spPr>
          <a:xfrm>
            <a:off x="927671" y="4616330"/>
            <a:ext cx="890286" cy="307777"/>
          </a:xfrm>
          <a:prstGeom prst="rect">
            <a:avLst/>
          </a:prstGeom>
          <a:noFill/>
        </p:spPr>
        <p:txBody>
          <a:bodyPr wrap="square" rtlCol="0">
            <a:spAutoFit/>
          </a:bodyPr>
          <a:lstStyle/>
          <a:p>
            <a:pPr algn="ctr"/>
            <a:r>
              <a:rPr lang="en-GB" sz="1400" dirty="0">
                <a:solidFill>
                  <a:srgbClr val="FF0000"/>
                </a:solidFill>
                <a:latin typeface="Calibri" panose="020F0502020204030204"/>
              </a:rPr>
              <a:t>20 cm</a:t>
            </a:r>
          </a:p>
        </p:txBody>
      </p:sp>
      <p:cxnSp>
        <p:nvCxnSpPr>
          <p:cNvPr id="82" name="Straight Arrow Connector 81">
            <a:extLst>
              <a:ext uri="{FF2B5EF4-FFF2-40B4-BE49-F238E27FC236}">
                <a16:creationId xmlns:a16="http://schemas.microsoft.com/office/drawing/2014/main" id="{45CB4F71-BC3C-7A35-5ACF-4A6F2C03C6A7}"/>
              </a:ext>
            </a:extLst>
          </p:cNvPr>
          <p:cNvCxnSpPr>
            <a:cxnSpLocks/>
          </p:cNvCxnSpPr>
          <p:nvPr/>
        </p:nvCxnSpPr>
        <p:spPr>
          <a:xfrm>
            <a:off x="1105714" y="4991817"/>
            <a:ext cx="0" cy="369642"/>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25A2105-13A9-1C21-2B39-A8808A645411}"/>
              </a:ext>
            </a:extLst>
          </p:cNvPr>
          <p:cNvSpPr txBox="1"/>
          <p:nvPr/>
        </p:nvSpPr>
        <p:spPr>
          <a:xfrm>
            <a:off x="385558" y="5028156"/>
            <a:ext cx="890286" cy="307777"/>
          </a:xfrm>
          <a:prstGeom prst="rect">
            <a:avLst/>
          </a:prstGeom>
          <a:noFill/>
        </p:spPr>
        <p:txBody>
          <a:bodyPr wrap="square" rtlCol="0">
            <a:spAutoFit/>
          </a:bodyPr>
          <a:lstStyle/>
          <a:p>
            <a:pPr algn="ctr"/>
            <a:r>
              <a:rPr lang="en-GB" sz="1400" dirty="0">
                <a:solidFill>
                  <a:srgbClr val="FF0000"/>
                </a:solidFill>
                <a:latin typeface="Calibri" panose="020F0502020204030204"/>
              </a:rPr>
              <a:t>20 cm</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948C7EC5-31A2-9CB6-5E14-E241FE096F4D}"/>
                  </a:ext>
                </a:extLst>
              </p:cNvPr>
              <p:cNvSpPr txBox="1"/>
              <p:nvPr/>
            </p:nvSpPr>
            <p:spPr>
              <a:xfrm>
                <a:off x="3392727" y="4966601"/>
                <a:ext cx="1803633" cy="369332"/>
              </a:xfrm>
              <a:prstGeom prst="rect">
                <a:avLst/>
              </a:prstGeom>
              <a:noFill/>
            </p:spPr>
            <p:txBody>
              <a:bodyPr wrap="square" rtlCol="0">
                <a:spAutoFit/>
              </a:bodyPr>
              <a:lstStyle/>
              <a:p>
                <a:pPr algn="ctr"/>
                <a:r>
                  <a:rPr lang="en-GB" dirty="0">
                    <a:solidFill>
                      <a:srgbClr val="FF0000"/>
                    </a:solidFill>
                    <a:latin typeface="Calibri" panose="020F0502020204030204"/>
                  </a:rPr>
                  <a:t>20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20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400</a:t>
                </a:r>
              </a:p>
            </p:txBody>
          </p:sp>
        </mc:Choice>
        <mc:Fallback xmlns="">
          <p:sp>
            <p:nvSpPr>
              <p:cNvPr id="84" name="TextBox 83">
                <a:extLst>
                  <a:ext uri="{FF2B5EF4-FFF2-40B4-BE49-F238E27FC236}">
                    <a16:creationId xmlns:a16="http://schemas.microsoft.com/office/drawing/2014/main" id="{948C7EC5-31A2-9CB6-5E14-E241FE096F4D}"/>
                  </a:ext>
                </a:extLst>
              </p:cNvPr>
              <p:cNvSpPr txBox="1">
                <a:spLocks noRot="1" noChangeAspect="1" noMove="1" noResize="1" noEditPoints="1" noAdjustHandles="1" noChangeArrowheads="1" noChangeShapeType="1" noTextEdit="1"/>
              </p:cNvSpPr>
              <p:nvPr/>
            </p:nvSpPr>
            <p:spPr>
              <a:xfrm>
                <a:off x="3392727" y="4966601"/>
                <a:ext cx="1803633" cy="369332"/>
              </a:xfrm>
              <a:prstGeom prst="rect">
                <a:avLst/>
              </a:prstGeom>
              <a:blipFill>
                <a:blip r:embed="rId13"/>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F8E5181C-071F-EBCA-7900-F871124724F1}"/>
                  </a:ext>
                </a:extLst>
              </p:cNvPr>
              <p:cNvSpPr txBox="1"/>
              <p:nvPr/>
            </p:nvSpPr>
            <p:spPr>
              <a:xfrm>
                <a:off x="8129904" y="4660083"/>
                <a:ext cx="1258367" cy="369332"/>
              </a:xfrm>
              <a:prstGeom prst="rect">
                <a:avLst/>
              </a:prstGeom>
              <a:noFill/>
            </p:spPr>
            <p:txBody>
              <a:bodyPr wrap="square" rtlCol="0">
                <a:spAutoFit/>
              </a:bodyPr>
              <a:lstStyle/>
              <a:p>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400 cm</a:t>
                </a:r>
                <a:r>
                  <a:rPr lang="en-GB" baseline="30000" dirty="0">
                    <a:solidFill>
                      <a:srgbClr val="FF0000"/>
                    </a:solidFill>
                    <a:latin typeface="Calibri" panose="020F0502020204030204"/>
                  </a:rPr>
                  <a:t>2</a:t>
                </a:r>
                <a:endParaRPr lang="en-GB" dirty="0">
                  <a:solidFill>
                    <a:srgbClr val="FF0000"/>
                  </a:solidFill>
                  <a:latin typeface="Calibri" panose="020F0502020204030204"/>
                </a:endParaRPr>
              </a:p>
            </p:txBody>
          </p:sp>
        </mc:Choice>
        <mc:Fallback xmlns="">
          <p:sp>
            <p:nvSpPr>
              <p:cNvPr id="85" name="TextBox 84">
                <a:extLst>
                  <a:ext uri="{FF2B5EF4-FFF2-40B4-BE49-F238E27FC236}">
                    <a16:creationId xmlns:a16="http://schemas.microsoft.com/office/drawing/2014/main" id="{F8E5181C-071F-EBCA-7900-F871124724F1}"/>
                  </a:ext>
                </a:extLst>
              </p:cNvPr>
              <p:cNvSpPr txBox="1">
                <a:spLocks noRot="1" noChangeAspect="1" noMove="1" noResize="1" noEditPoints="1" noAdjustHandles="1" noChangeArrowheads="1" noChangeShapeType="1" noTextEdit="1"/>
              </p:cNvSpPr>
              <p:nvPr/>
            </p:nvSpPr>
            <p:spPr>
              <a:xfrm>
                <a:off x="8129904" y="4660083"/>
                <a:ext cx="1258367" cy="369332"/>
              </a:xfrm>
              <a:prstGeom prst="rect">
                <a:avLst/>
              </a:prstGeom>
              <a:blipFill>
                <a:blip r:embed="rId14"/>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155822E-F499-4D0A-0EBE-570C079A8B59}"/>
                  </a:ext>
                </a:extLst>
              </p:cNvPr>
              <p:cNvSpPr txBox="1"/>
              <p:nvPr/>
            </p:nvSpPr>
            <p:spPr>
              <a:xfrm>
                <a:off x="3380077" y="5666125"/>
                <a:ext cx="1803633" cy="369332"/>
              </a:xfrm>
              <a:prstGeom prst="rect">
                <a:avLst/>
              </a:prstGeom>
              <a:noFill/>
            </p:spPr>
            <p:txBody>
              <a:bodyPr wrap="square" rtlCol="0">
                <a:spAutoFit/>
              </a:bodyPr>
              <a:lstStyle/>
              <a:p>
                <a:pPr algn="ctr"/>
                <a:r>
                  <a:rPr lang="en-GB" dirty="0">
                    <a:solidFill>
                      <a:srgbClr val="FF0000"/>
                    </a:solidFill>
                    <a:latin typeface="Calibri" panose="020F0502020204030204"/>
                  </a:rPr>
                  <a:t>15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40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600</a:t>
                </a:r>
              </a:p>
            </p:txBody>
          </p:sp>
        </mc:Choice>
        <mc:Fallback xmlns="">
          <p:sp>
            <p:nvSpPr>
              <p:cNvPr id="86" name="TextBox 85">
                <a:extLst>
                  <a:ext uri="{FF2B5EF4-FFF2-40B4-BE49-F238E27FC236}">
                    <a16:creationId xmlns:a16="http://schemas.microsoft.com/office/drawing/2014/main" id="{B155822E-F499-4D0A-0EBE-570C079A8B59}"/>
                  </a:ext>
                </a:extLst>
              </p:cNvPr>
              <p:cNvSpPr txBox="1">
                <a:spLocks noRot="1" noChangeAspect="1" noMove="1" noResize="1" noEditPoints="1" noAdjustHandles="1" noChangeArrowheads="1" noChangeShapeType="1" noTextEdit="1"/>
              </p:cNvSpPr>
              <p:nvPr/>
            </p:nvSpPr>
            <p:spPr>
              <a:xfrm>
                <a:off x="3380077" y="5666125"/>
                <a:ext cx="1803633" cy="369332"/>
              </a:xfrm>
              <a:prstGeom prst="rect">
                <a:avLst/>
              </a:prstGeom>
              <a:blipFill>
                <a:blip r:embed="rId15"/>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33B0A36-8F0C-5CA6-6CC5-855A890ECAFC}"/>
                  </a:ext>
                </a:extLst>
              </p:cNvPr>
              <p:cNvSpPr txBox="1"/>
              <p:nvPr/>
            </p:nvSpPr>
            <p:spPr>
              <a:xfrm>
                <a:off x="8129904" y="5138697"/>
                <a:ext cx="1258367" cy="369332"/>
              </a:xfrm>
              <a:prstGeom prst="rect">
                <a:avLst/>
              </a:prstGeom>
              <a:noFill/>
            </p:spPr>
            <p:txBody>
              <a:bodyPr wrap="square" rtlCol="0">
                <a:spAutoFit/>
              </a:bodyPr>
              <a:lstStyle/>
              <a:p>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600 cm</a:t>
                </a:r>
                <a:r>
                  <a:rPr lang="en-GB" baseline="30000" dirty="0">
                    <a:solidFill>
                      <a:srgbClr val="FF0000"/>
                    </a:solidFill>
                    <a:latin typeface="Calibri" panose="020F0502020204030204"/>
                  </a:rPr>
                  <a:t>2</a:t>
                </a:r>
                <a:endParaRPr lang="en-GB" dirty="0">
                  <a:solidFill>
                    <a:srgbClr val="FF0000"/>
                  </a:solidFill>
                  <a:latin typeface="Calibri" panose="020F0502020204030204"/>
                </a:endParaRPr>
              </a:p>
            </p:txBody>
          </p:sp>
        </mc:Choice>
        <mc:Fallback xmlns="">
          <p:sp>
            <p:nvSpPr>
              <p:cNvPr id="87" name="TextBox 86">
                <a:extLst>
                  <a:ext uri="{FF2B5EF4-FFF2-40B4-BE49-F238E27FC236}">
                    <a16:creationId xmlns:a16="http://schemas.microsoft.com/office/drawing/2014/main" id="{633B0A36-8F0C-5CA6-6CC5-855A890ECAFC}"/>
                  </a:ext>
                </a:extLst>
              </p:cNvPr>
              <p:cNvSpPr txBox="1">
                <a:spLocks noRot="1" noChangeAspect="1" noMove="1" noResize="1" noEditPoints="1" noAdjustHandles="1" noChangeArrowheads="1" noChangeShapeType="1" noTextEdit="1"/>
              </p:cNvSpPr>
              <p:nvPr/>
            </p:nvSpPr>
            <p:spPr>
              <a:xfrm>
                <a:off x="8129904" y="5138697"/>
                <a:ext cx="1258367" cy="369332"/>
              </a:xfrm>
              <a:prstGeom prst="rect">
                <a:avLst/>
              </a:prstGeom>
              <a:blipFill>
                <a:blip r:embed="rId16"/>
                <a:stretch>
                  <a:fillRect t="-9836"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73DC6BE3-09F2-25C5-B909-BBEEDCAE2658}"/>
                  </a:ext>
                </a:extLst>
              </p:cNvPr>
              <p:cNvSpPr txBox="1"/>
              <p:nvPr/>
            </p:nvSpPr>
            <p:spPr>
              <a:xfrm>
                <a:off x="6896227" y="5861518"/>
                <a:ext cx="2771138" cy="369332"/>
              </a:xfrm>
              <a:prstGeom prst="rect">
                <a:avLst/>
              </a:prstGeom>
              <a:noFill/>
            </p:spPr>
            <p:txBody>
              <a:bodyPr wrap="square" rtlCol="0">
                <a:spAutoFit/>
              </a:bodyPr>
              <a:lstStyle/>
              <a:p>
                <a:pPr algn="ctr"/>
                <a:r>
                  <a:rPr lang="en-GB" dirty="0">
                    <a:solidFill>
                      <a:srgbClr val="FF0000"/>
                    </a:solidFill>
                    <a:latin typeface="Calibri" panose="020F0502020204030204"/>
                  </a:rPr>
                  <a:t>Total area </a:t>
                </a:r>
                <a14:m>
                  <m:oMath xmlns:m="http://schemas.openxmlformats.org/officeDocument/2006/math">
                    <m:r>
                      <a:rPr lang="en-GB" i="1">
                        <a:solidFill>
                          <a:srgbClr val="FF0000"/>
                        </a:solidFill>
                        <a:latin typeface="Cambria Math" panose="02040503050406030204" pitchFamily="18" charset="0"/>
                      </a:rPr>
                      <m:t>=</m:t>
                    </m:r>
                  </m:oMath>
                </a14:m>
                <a:r>
                  <a:rPr lang="en-GB" dirty="0">
                    <a:solidFill>
                      <a:srgbClr val="FF0000"/>
                    </a:solidFill>
                    <a:latin typeface="Calibri" panose="020F0502020204030204"/>
                  </a:rPr>
                  <a:t> 7625 cm</a:t>
                </a:r>
                <a:r>
                  <a:rPr lang="en-GB" baseline="30000" dirty="0">
                    <a:solidFill>
                      <a:srgbClr val="FF0000"/>
                    </a:solidFill>
                    <a:latin typeface="Calibri" panose="020F0502020204030204"/>
                  </a:rPr>
                  <a:t>2</a:t>
                </a:r>
                <a:endParaRPr lang="en-GB" dirty="0">
                  <a:solidFill>
                    <a:srgbClr val="FF0000"/>
                  </a:solidFill>
                  <a:latin typeface="Calibri" panose="020F0502020204030204"/>
                </a:endParaRPr>
              </a:p>
            </p:txBody>
          </p:sp>
        </mc:Choice>
        <mc:Fallback xmlns="">
          <p:sp>
            <p:nvSpPr>
              <p:cNvPr id="88" name="TextBox 87">
                <a:extLst>
                  <a:ext uri="{FF2B5EF4-FFF2-40B4-BE49-F238E27FC236}">
                    <a16:creationId xmlns:a16="http://schemas.microsoft.com/office/drawing/2014/main" id="{73DC6BE3-09F2-25C5-B909-BBEEDCAE2658}"/>
                  </a:ext>
                </a:extLst>
              </p:cNvPr>
              <p:cNvSpPr txBox="1">
                <a:spLocks noRot="1" noChangeAspect="1" noMove="1" noResize="1" noEditPoints="1" noAdjustHandles="1" noChangeArrowheads="1" noChangeShapeType="1" noTextEdit="1"/>
              </p:cNvSpPr>
              <p:nvPr/>
            </p:nvSpPr>
            <p:spPr>
              <a:xfrm>
                <a:off x="6896227" y="5861518"/>
                <a:ext cx="2771138" cy="369332"/>
              </a:xfrm>
              <a:prstGeom prst="rect">
                <a:avLst/>
              </a:prstGeom>
              <a:blipFill>
                <a:blip r:embed="rId17"/>
                <a:stretch>
                  <a:fillRect t="-10000" b="-26667"/>
                </a:stretch>
              </a:blipFill>
            </p:spPr>
            <p:txBody>
              <a:bodyPr/>
              <a:lstStyle/>
              <a:p>
                <a:r>
                  <a:rPr lang="en-GB">
                    <a:noFill/>
                  </a:rPr>
                  <a:t> </a:t>
                </a:r>
              </a:p>
            </p:txBody>
          </p:sp>
        </mc:Fallback>
      </mc:AlternateContent>
      <p:sp>
        <p:nvSpPr>
          <p:cNvPr id="89" name="Rectangle 88">
            <a:extLst>
              <a:ext uri="{FF2B5EF4-FFF2-40B4-BE49-F238E27FC236}">
                <a16:creationId xmlns:a16="http://schemas.microsoft.com/office/drawing/2014/main" id="{34DC0ED3-E5AE-8E2D-7518-E77AD3A4C480}"/>
              </a:ext>
            </a:extLst>
          </p:cNvPr>
          <p:cNvSpPr/>
          <p:nvPr/>
        </p:nvSpPr>
        <p:spPr>
          <a:xfrm>
            <a:off x="1184509" y="5001914"/>
            <a:ext cx="348998" cy="353489"/>
          </a:xfrm>
          <a:prstGeom prst="rect">
            <a:avLst/>
          </a:prstGeom>
          <a:solidFill>
            <a:srgbClr val="7F600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831CF8C-37FD-BAB0-A094-DAA6DFE73E68}"/>
                  </a:ext>
                </a:extLst>
              </p:cNvPr>
              <p:cNvSpPr txBox="1"/>
              <p:nvPr/>
            </p:nvSpPr>
            <p:spPr>
              <a:xfrm>
                <a:off x="932122" y="4641943"/>
                <a:ext cx="4958028" cy="369332"/>
              </a:xfrm>
              <a:prstGeom prst="rect">
                <a:avLst/>
              </a:prstGeom>
              <a:noFill/>
            </p:spPr>
            <p:txBody>
              <a:bodyPr wrap="square" rtlCol="0">
                <a:spAutoFit/>
              </a:bodyPr>
              <a:lstStyle/>
              <a:p>
                <a:pPr algn="ctr"/>
                <a:r>
                  <a:rPr lang="en-GB" dirty="0">
                    <a:solidFill>
                      <a:srgbClr val="FF0000"/>
                    </a:solidFill>
                    <a:latin typeface="Calibri" panose="020F0502020204030204"/>
                  </a:rPr>
                  <a:t>160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latin typeface="Calibri" panose="020F0502020204030204"/>
                  </a:rPr>
                  <a:t> 35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latin typeface="Calibri" panose="020F0502020204030204"/>
                  </a:rPr>
                  <a:t> 45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latin typeface="Calibri" panose="020F0502020204030204"/>
                  </a:rPr>
                  <a:t> 45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latin typeface="Calibri" panose="020F0502020204030204"/>
                  </a:rPr>
                  <a:t> 15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latin typeface="Calibri" panose="020F0502020204030204"/>
                  </a:rPr>
                  <a:t> 20</a:t>
                </a:r>
              </a:p>
            </p:txBody>
          </p:sp>
        </mc:Choice>
        <mc:Fallback xmlns="">
          <p:sp>
            <p:nvSpPr>
              <p:cNvPr id="21" name="TextBox 20">
                <a:extLst>
                  <a:ext uri="{FF2B5EF4-FFF2-40B4-BE49-F238E27FC236}">
                    <a16:creationId xmlns:a16="http://schemas.microsoft.com/office/drawing/2014/main" id="{E831CF8C-37FD-BAB0-A094-DAA6DFE73E68}"/>
                  </a:ext>
                </a:extLst>
              </p:cNvPr>
              <p:cNvSpPr txBox="1">
                <a:spLocks noRot="1" noChangeAspect="1" noMove="1" noResize="1" noEditPoints="1" noAdjustHandles="1" noChangeArrowheads="1" noChangeShapeType="1" noTextEdit="1"/>
              </p:cNvSpPr>
              <p:nvPr/>
            </p:nvSpPr>
            <p:spPr>
              <a:xfrm>
                <a:off x="932122" y="4641943"/>
                <a:ext cx="4958028" cy="369332"/>
              </a:xfrm>
              <a:prstGeom prst="rect">
                <a:avLst/>
              </a:prstGeom>
              <a:blipFill>
                <a:blip r:embed="rId18"/>
                <a:stretch>
                  <a:fillRect t="-8197" b="-24590"/>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4386D1ED-F345-C87D-D242-478C462C60E7}"/>
              </a:ext>
            </a:extLst>
          </p:cNvPr>
          <p:cNvSpPr txBox="1"/>
          <p:nvPr/>
        </p:nvSpPr>
        <p:spPr>
          <a:xfrm>
            <a:off x="8496780" y="1768617"/>
            <a:ext cx="1143369" cy="307777"/>
          </a:xfrm>
          <a:prstGeom prst="rect">
            <a:avLst/>
          </a:prstGeom>
          <a:noFill/>
        </p:spPr>
        <p:txBody>
          <a:bodyPr wrap="square" rtlCol="0">
            <a:spAutoFit/>
          </a:bodyPr>
          <a:lstStyle/>
          <a:p>
            <a:pPr algn="ctr"/>
            <a:r>
              <a:rPr lang="en-GB" sz="1400" dirty="0">
                <a:solidFill>
                  <a:prstClr val="black"/>
                </a:solidFill>
                <a:latin typeface="Calibri" panose="020F0502020204030204"/>
              </a:rPr>
              <a:t>Not to scale</a:t>
            </a:r>
          </a:p>
        </p:txBody>
      </p:sp>
    </p:spTree>
    <p:extLst>
      <p:ext uri="{BB962C8B-B14F-4D97-AF65-F5344CB8AC3E}">
        <p14:creationId xmlns:p14="http://schemas.microsoft.com/office/powerpoint/2010/main" val="1375046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8</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3" name="Speech Bubble: Rectangle with Corners Rounded 22">
            <a:extLst>
              <a:ext uri="{FF2B5EF4-FFF2-40B4-BE49-F238E27FC236}">
                <a16:creationId xmlns:a16="http://schemas.microsoft.com/office/drawing/2014/main" id="{75D8CAB9-AC8C-091F-ED78-509C74F3CBDB}"/>
              </a:ext>
            </a:extLst>
          </p:cNvPr>
          <p:cNvSpPr/>
          <p:nvPr/>
        </p:nvSpPr>
        <p:spPr>
          <a:xfrm>
            <a:off x="938623" y="2198193"/>
            <a:ext cx="8201845" cy="2729577"/>
          </a:xfrm>
          <a:prstGeom prst="wedgeRoundRectCallout">
            <a:avLst>
              <a:gd name="adj1" fmla="val 904"/>
              <a:gd name="adj2" fmla="val 69076"/>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latin typeface="Calibri" panose="020F0502020204030204"/>
              </a:rPr>
              <a:t>Encourage students to break compound shapes up into shapes they are more familiar with. Separating each shape and labelling the dimensions can make it easier for students to determine any missing lengths they may need to calculate.</a:t>
            </a:r>
          </a:p>
          <a:p>
            <a:pPr algn="ctr"/>
            <a:endParaRPr lang="en-GB" dirty="0">
              <a:solidFill>
                <a:srgbClr val="009242"/>
              </a:solidFill>
              <a:latin typeface="Calibri" panose="020F0502020204030204"/>
            </a:endParaRPr>
          </a:p>
          <a:p>
            <a:pPr algn="ctr"/>
            <a:r>
              <a:rPr lang="en-GB" dirty="0">
                <a:solidFill>
                  <a:srgbClr val="009242"/>
                </a:solidFill>
                <a:latin typeface="Calibri" panose="020F0502020204030204"/>
              </a:rPr>
              <a:t>Remind students that when shapes are not drawn to scale, the dimensions they calculate may look wrong for the proportions of the shape but this does not mean it is incorrect.</a:t>
            </a:r>
          </a:p>
        </p:txBody>
      </p:sp>
    </p:spTree>
    <p:extLst>
      <p:ext uri="{BB962C8B-B14F-4D97-AF65-F5344CB8AC3E}">
        <p14:creationId xmlns:p14="http://schemas.microsoft.com/office/powerpoint/2010/main" val="88623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36102" y="2095500"/>
            <a:ext cx="9433795" cy="451352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Neue" panose="02000000000000000000" pitchFamily="2" charset="0"/>
              <a:ea typeface="+mn-ea"/>
              <a:cs typeface="+mn-cs"/>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E62"/>
              </a:solidFill>
              <a:effectLst/>
              <a:uLnTx/>
              <a:uFillTx/>
              <a:latin typeface="Comic Neue" panose="02000000000000000000" pitchFamily="2" charset="0"/>
              <a:ea typeface="+mn-ea"/>
              <a:cs typeface="+mn-cs"/>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ADVENT – Day 9</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F064F97F-B8D1-8655-5698-A93033E095AC}"/>
              </a:ext>
            </a:extLst>
          </p:cNvPr>
          <p:cNvSpPr txBox="1"/>
          <p:nvPr/>
        </p:nvSpPr>
        <p:spPr>
          <a:xfrm>
            <a:off x="215303" y="687519"/>
            <a:ext cx="9690697" cy="129586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Christmas Eve, Santa’s sleigh is travelling from Lapland to Helsinki.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distance is 1360 km and the sleigh travels at a constant speed of 200 mph.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 long will the journey take him?</a:t>
            </a:r>
          </a:p>
        </p:txBody>
      </p:sp>
      <p:pic>
        <p:nvPicPr>
          <p:cNvPr id="6" name="Picture 5">
            <a:extLst>
              <a:ext uri="{FF2B5EF4-FFF2-40B4-BE49-F238E27FC236}">
                <a16:creationId xmlns:a16="http://schemas.microsoft.com/office/drawing/2014/main" id="{F19BB6A6-A09F-B3A1-A1A5-A614D54D2758}"/>
              </a:ext>
            </a:extLst>
          </p:cNvPr>
          <p:cNvPicPr>
            <a:picLocks noChangeAspect="1"/>
          </p:cNvPicPr>
          <p:nvPr/>
        </p:nvPicPr>
        <p:blipFill>
          <a:blip r:embed="rId5"/>
          <a:stretch>
            <a:fillRect/>
          </a:stretch>
        </p:blipFill>
        <p:spPr>
          <a:xfrm>
            <a:off x="6960609" y="2214462"/>
            <a:ext cx="2587402" cy="2709963"/>
          </a:xfrm>
          <a:prstGeom prst="rect">
            <a:avLst/>
          </a:prstGeom>
        </p:spPr>
      </p:pic>
    </p:spTree>
    <p:extLst>
      <p:ext uri="{BB962C8B-B14F-4D97-AF65-F5344CB8AC3E}">
        <p14:creationId xmlns:p14="http://schemas.microsoft.com/office/powerpoint/2010/main" val="36481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537E82-C947-A4A0-39BE-D557888A977A}"/>
              </a:ext>
            </a:extLst>
          </p:cNvPr>
          <p:cNvSpPr/>
          <p:nvPr/>
        </p:nvSpPr>
        <p:spPr>
          <a:xfrm>
            <a:off x="236102" y="2095500"/>
            <a:ext cx="9433795" cy="451352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Neue" panose="02000000000000000000" pitchFamily="2" charset="0"/>
              <a:ea typeface="+mn-ea"/>
              <a:cs typeface="+mn-cs"/>
            </a:endParaRPr>
          </a:p>
        </p:txBody>
      </p:sp>
      <p:sp>
        <p:nvSpPr>
          <p:cNvPr id="20" name="TextBox 19">
            <a:extLst>
              <a:ext uri="{FF2B5EF4-FFF2-40B4-BE49-F238E27FC236}">
                <a16:creationId xmlns:a16="http://schemas.microsoft.com/office/drawing/2014/main" id="{9D75ED53-2EB7-3D9D-5FCA-57594BBF1DF7}"/>
              </a:ext>
            </a:extLst>
          </p:cNvPr>
          <p:cNvSpPr txBox="1"/>
          <p:nvPr/>
        </p:nvSpPr>
        <p:spPr>
          <a:xfrm>
            <a:off x="215303" y="687519"/>
            <a:ext cx="9690697" cy="129586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Christmas Eve, Santa’s sleigh is travelling from Lapland to Helsinki.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distance is 1360 km and the sleigh travels at a constant speed of 200 mph.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 long will the journey take him?</a:t>
            </a:r>
          </a:p>
        </p:txBody>
      </p:sp>
      <p:pic>
        <p:nvPicPr>
          <p:cNvPr id="21" name="Picture 20">
            <a:extLst>
              <a:ext uri="{FF2B5EF4-FFF2-40B4-BE49-F238E27FC236}">
                <a16:creationId xmlns:a16="http://schemas.microsoft.com/office/drawing/2014/main" id="{5154ACAF-CEFA-C50C-366B-595A7A2C132F}"/>
              </a:ext>
            </a:extLst>
          </p:cNvPr>
          <p:cNvPicPr>
            <a:picLocks noChangeAspect="1"/>
          </p:cNvPicPr>
          <p:nvPr/>
        </p:nvPicPr>
        <p:blipFill>
          <a:blip r:embed="rId2"/>
          <a:stretch>
            <a:fillRect/>
          </a:stretch>
        </p:blipFill>
        <p:spPr>
          <a:xfrm>
            <a:off x="6960609" y="2214462"/>
            <a:ext cx="2587402" cy="2709963"/>
          </a:xfrm>
          <a:prstGeom prst="rect">
            <a:avLst/>
          </a:prstGeom>
        </p:spPr>
      </p:pic>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E62"/>
              </a:solidFill>
              <a:effectLst/>
              <a:uLnTx/>
              <a:uFillTx/>
              <a:latin typeface="Comic Neue" panose="02000000000000000000" pitchFamily="2" charset="0"/>
              <a:ea typeface="+mn-ea"/>
              <a:cs typeface="+mn-cs"/>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ADVENT – Day 9</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50EC2CE-4B7C-59E8-BDD6-7BCCF3BBA37C}"/>
                  </a:ext>
                </a:extLst>
              </p:cNvPr>
              <p:cNvSpPr txBox="1"/>
              <p:nvPr/>
            </p:nvSpPr>
            <p:spPr>
              <a:xfrm>
                <a:off x="876300" y="3952244"/>
                <a:ext cx="11663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242"/>
                    </a:solidFill>
                    <a:effectLst/>
                    <a:uLnTx/>
                    <a:uFillTx/>
                    <a:latin typeface="Calibri" panose="020F0502020204030204"/>
                    <a:ea typeface="+mn-ea"/>
                    <a:cs typeface="+mn-cs"/>
                  </a:rPr>
                  <a:t>Time </a:t>
                </a:r>
                <a14:m>
                  <m:oMath xmlns:m="http://schemas.openxmlformats.org/officeDocument/2006/math">
                    <m:r>
                      <a:rPr kumimoji="0" lang="en-GB" sz="1800" b="0" i="1" u="none" strike="noStrike" kern="1200" cap="none" spc="0" normalizeH="0" baseline="0" noProof="0" dirty="0" smtClean="0">
                        <a:ln>
                          <a:noFill/>
                        </a:ln>
                        <a:solidFill>
                          <a:srgbClr val="009242"/>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009242"/>
                    </a:solidFill>
                    <a:effectLst/>
                    <a:uLnTx/>
                    <a:uFillTx/>
                    <a:latin typeface="Calibri" panose="020F0502020204030204"/>
                    <a:ea typeface="+mn-ea"/>
                    <a:cs typeface="+mn-cs"/>
                  </a:rPr>
                  <a:t> </a:t>
                </a:r>
              </a:p>
            </p:txBody>
          </p:sp>
        </mc:Choice>
        <mc:Fallback xmlns="">
          <p:sp>
            <p:nvSpPr>
              <p:cNvPr id="8" name="TextBox 7">
                <a:extLst>
                  <a:ext uri="{FF2B5EF4-FFF2-40B4-BE49-F238E27FC236}">
                    <a16:creationId xmlns:a16="http://schemas.microsoft.com/office/drawing/2014/main" id="{450EC2CE-4B7C-59E8-BDD6-7BCCF3BBA37C}"/>
                  </a:ext>
                </a:extLst>
              </p:cNvPr>
              <p:cNvSpPr txBox="1">
                <a:spLocks noRot="1" noChangeAspect="1" noMove="1" noResize="1" noEditPoints="1" noAdjustHandles="1" noChangeArrowheads="1" noChangeShapeType="1" noTextEdit="1"/>
              </p:cNvSpPr>
              <p:nvPr/>
            </p:nvSpPr>
            <p:spPr>
              <a:xfrm>
                <a:off x="876300" y="3952244"/>
                <a:ext cx="1166327" cy="369332"/>
              </a:xfrm>
              <a:prstGeom prst="rect">
                <a:avLst/>
              </a:prstGeom>
              <a:blipFill>
                <a:blip r:embed="rId6"/>
                <a:stretch>
                  <a:fillRect l="-4712" t="-8197" b="-24590"/>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BE936DD9-0762-5F03-A10D-87B83D26757F}"/>
              </a:ext>
            </a:extLst>
          </p:cNvPr>
          <p:cNvSpPr txBox="1"/>
          <p:nvPr/>
        </p:nvSpPr>
        <p:spPr>
          <a:xfrm>
            <a:off x="1763954" y="3752300"/>
            <a:ext cx="116632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242"/>
                </a:solidFill>
                <a:effectLst/>
                <a:uLnTx/>
                <a:uFillTx/>
                <a:latin typeface="Calibri" panose="020F0502020204030204"/>
                <a:ea typeface="+mn-ea"/>
                <a:cs typeface="+mn-cs"/>
              </a:rPr>
              <a:t>Distance</a:t>
            </a:r>
          </a:p>
        </p:txBody>
      </p:sp>
      <p:sp>
        <p:nvSpPr>
          <p:cNvPr id="10" name="TextBox 9">
            <a:extLst>
              <a:ext uri="{FF2B5EF4-FFF2-40B4-BE49-F238E27FC236}">
                <a16:creationId xmlns:a16="http://schemas.microsoft.com/office/drawing/2014/main" id="{41E8725F-E8F2-ABA5-A13C-4049D0CF9164}"/>
              </a:ext>
            </a:extLst>
          </p:cNvPr>
          <p:cNvSpPr txBox="1"/>
          <p:nvPr/>
        </p:nvSpPr>
        <p:spPr>
          <a:xfrm>
            <a:off x="1763954" y="4091526"/>
            <a:ext cx="116632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242"/>
                </a:solidFill>
                <a:effectLst/>
                <a:uLnTx/>
                <a:uFillTx/>
                <a:latin typeface="Calibri" panose="020F0502020204030204"/>
                <a:ea typeface="+mn-ea"/>
                <a:cs typeface="+mn-cs"/>
              </a:rPr>
              <a:t>Speed</a:t>
            </a:r>
          </a:p>
        </p:txBody>
      </p:sp>
      <p:cxnSp>
        <p:nvCxnSpPr>
          <p:cNvPr id="12" name="Straight Connector 11">
            <a:extLst>
              <a:ext uri="{FF2B5EF4-FFF2-40B4-BE49-F238E27FC236}">
                <a16:creationId xmlns:a16="http://schemas.microsoft.com/office/drawing/2014/main" id="{800843A3-BBCE-CD0B-ED3A-C569BA2D06EF}"/>
              </a:ext>
            </a:extLst>
          </p:cNvPr>
          <p:cNvCxnSpPr>
            <a:cxnSpLocks/>
          </p:cNvCxnSpPr>
          <p:nvPr/>
        </p:nvCxnSpPr>
        <p:spPr>
          <a:xfrm>
            <a:off x="1857305" y="4121632"/>
            <a:ext cx="10729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9F00CF7-8197-03A9-8994-613DE826D28E}"/>
                  </a:ext>
                </a:extLst>
              </p:cNvPr>
              <p:cNvSpPr txBox="1"/>
              <p:nvPr/>
            </p:nvSpPr>
            <p:spPr>
              <a:xfrm>
                <a:off x="876300" y="4788141"/>
                <a:ext cx="11663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Time </a:t>
                </a:r>
                <a14:m>
                  <m:oMath xmlns:m="http://schemas.openxmlformats.org/officeDocument/2006/math">
                    <m:r>
                      <a:rPr kumimoji="0" lang="en-GB" sz="18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mc:Choice>
        <mc:Fallback xmlns="">
          <p:sp>
            <p:nvSpPr>
              <p:cNvPr id="14" name="TextBox 13">
                <a:extLst>
                  <a:ext uri="{FF2B5EF4-FFF2-40B4-BE49-F238E27FC236}">
                    <a16:creationId xmlns:a16="http://schemas.microsoft.com/office/drawing/2014/main" id="{99F00CF7-8197-03A9-8994-613DE826D28E}"/>
                  </a:ext>
                </a:extLst>
              </p:cNvPr>
              <p:cNvSpPr txBox="1">
                <a:spLocks noRot="1" noChangeAspect="1" noMove="1" noResize="1" noEditPoints="1" noAdjustHandles="1" noChangeArrowheads="1" noChangeShapeType="1" noTextEdit="1"/>
              </p:cNvSpPr>
              <p:nvPr/>
            </p:nvSpPr>
            <p:spPr>
              <a:xfrm>
                <a:off x="876300" y="4788141"/>
                <a:ext cx="1166327" cy="369332"/>
              </a:xfrm>
              <a:prstGeom prst="rect">
                <a:avLst/>
              </a:prstGeom>
              <a:blipFill>
                <a:blip r:embed="rId7"/>
                <a:stretch>
                  <a:fillRect l="-4712" t="-8197" b="-24590"/>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FA37F9EC-A9AF-D886-5ADB-73C5E4623DE1}"/>
              </a:ext>
            </a:extLst>
          </p:cNvPr>
          <p:cNvSpPr txBox="1"/>
          <p:nvPr/>
        </p:nvSpPr>
        <p:spPr>
          <a:xfrm>
            <a:off x="1763954" y="4588197"/>
            <a:ext cx="116632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1360</a:t>
            </a:r>
          </a:p>
        </p:txBody>
      </p:sp>
      <p:sp>
        <p:nvSpPr>
          <p:cNvPr id="16" name="TextBox 15">
            <a:extLst>
              <a:ext uri="{FF2B5EF4-FFF2-40B4-BE49-F238E27FC236}">
                <a16:creationId xmlns:a16="http://schemas.microsoft.com/office/drawing/2014/main" id="{DF3E35C2-8250-3743-B43B-2D16FFBE889E}"/>
              </a:ext>
            </a:extLst>
          </p:cNvPr>
          <p:cNvSpPr txBox="1"/>
          <p:nvPr/>
        </p:nvSpPr>
        <p:spPr>
          <a:xfrm>
            <a:off x="1763954" y="4927423"/>
            <a:ext cx="116632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320</a:t>
            </a:r>
          </a:p>
        </p:txBody>
      </p:sp>
      <p:cxnSp>
        <p:nvCxnSpPr>
          <p:cNvPr id="17" name="Straight Connector 16">
            <a:extLst>
              <a:ext uri="{FF2B5EF4-FFF2-40B4-BE49-F238E27FC236}">
                <a16:creationId xmlns:a16="http://schemas.microsoft.com/office/drawing/2014/main" id="{963C3224-84DA-72AD-E4F3-66E8B2006E4D}"/>
              </a:ext>
            </a:extLst>
          </p:cNvPr>
          <p:cNvCxnSpPr>
            <a:cxnSpLocks/>
          </p:cNvCxnSpPr>
          <p:nvPr/>
        </p:nvCxnSpPr>
        <p:spPr>
          <a:xfrm>
            <a:off x="1857305" y="4957529"/>
            <a:ext cx="10729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784B9D9-94A7-E7AF-D6B4-BBA68BAD424D}"/>
                  </a:ext>
                </a:extLst>
              </p:cNvPr>
              <p:cNvSpPr txBox="1"/>
              <p:nvPr/>
            </p:nvSpPr>
            <p:spPr>
              <a:xfrm>
                <a:off x="876300" y="5623865"/>
                <a:ext cx="41708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Time </a:t>
                </a:r>
                <a14:m>
                  <m:oMath xmlns:m="http://schemas.openxmlformats.org/officeDocument/2006/math">
                    <m:r>
                      <a:rPr kumimoji="0" lang="en-GB" sz="18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 4.25 hours or 4 hours 15 minutes </a:t>
                </a:r>
              </a:p>
            </p:txBody>
          </p:sp>
        </mc:Choice>
        <mc:Fallback xmlns="">
          <p:sp>
            <p:nvSpPr>
              <p:cNvPr id="19" name="TextBox 18">
                <a:extLst>
                  <a:ext uri="{FF2B5EF4-FFF2-40B4-BE49-F238E27FC236}">
                    <a16:creationId xmlns:a16="http://schemas.microsoft.com/office/drawing/2014/main" id="{2784B9D9-94A7-E7AF-D6B4-BBA68BAD424D}"/>
                  </a:ext>
                </a:extLst>
              </p:cNvPr>
              <p:cNvSpPr txBox="1">
                <a:spLocks noRot="1" noChangeAspect="1" noMove="1" noResize="1" noEditPoints="1" noAdjustHandles="1" noChangeArrowheads="1" noChangeShapeType="1" noTextEdit="1"/>
              </p:cNvSpPr>
              <p:nvPr/>
            </p:nvSpPr>
            <p:spPr>
              <a:xfrm>
                <a:off x="876300" y="5623865"/>
                <a:ext cx="4170897" cy="369332"/>
              </a:xfrm>
              <a:prstGeom prst="rect">
                <a:avLst/>
              </a:prstGeom>
              <a:blipFill>
                <a:blip r:embed="rId8"/>
                <a:stretch>
                  <a:fillRect l="-1316"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17CB50-E135-B153-72F2-DEBB8630FE71}"/>
                  </a:ext>
                </a:extLst>
              </p:cNvPr>
              <p:cNvSpPr txBox="1"/>
              <p:nvPr/>
            </p:nvSpPr>
            <p:spPr>
              <a:xfrm>
                <a:off x="876300" y="2481312"/>
                <a:ext cx="417089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242"/>
                    </a:solidFill>
                    <a:effectLst/>
                    <a:uLnTx/>
                    <a:uFillTx/>
                    <a:latin typeface="Calibri" panose="020F0502020204030204"/>
                    <a:ea typeface="+mn-ea"/>
                    <a:cs typeface="+mn-cs"/>
                  </a:rPr>
                  <a:t>1 mile </a:t>
                </a:r>
                <a14:m>
                  <m:oMath xmlns:m="http://schemas.openxmlformats.org/officeDocument/2006/math">
                    <m:r>
                      <a:rPr kumimoji="0" lang="en-GB" sz="1800" b="0" i="1" u="none" strike="noStrike" kern="1200" cap="none" spc="0" normalizeH="0" baseline="0" noProof="0" smtClean="0">
                        <a:ln>
                          <a:noFill/>
                        </a:ln>
                        <a:solidFill>
                          <a:srgbClr val="009242"/>
                        </a:solidFill>
                        <a:effectLst/>
                        <a:uLnTx/>
                        <a:uFillTx/>
                        <a:latin typeface="Cambria Math" panose="02040503050406030204" pitchFamily="18" charset="0"/>
                        <a:ea typeface="Cambria Math" panose="02040503050406030204" pitchFamily="18" charset="0"/>
                        <a:cs typeface="+mn-cs"/>
                      </a:rPr>
                      <m:t>≈</m:t>
                    </m:r>
                  </m:oMath>
                </a14:m>
                <a:r>
                  <a:rPr kumimoji="0" lang="en-GB" sz="1800" b="0" i="0" u="none" strike="noStrike" kern="1200" cap="none" spc="0" normalizeH="0" baseline="0" noProof="0" dirty="0">
                    <a:ln>
                      <a:noFill/>
                    </a:ln>
                    <a:solidFill>
                      <a:srgbClr val="009242"/>
                    </a:solidFill>
                    <a:effectLst/>
                    <a:uLnTx/>
                    <a:uFillTx/>
                    <a:latin typeface="Calibri" panose="020F0502020204030204"/>
                    <a:ea typeface="+mn-ea"/>
                    <a:cs typeface="+mn-cs"/>
                  </a:rPr>
                  <a:t> 1.6 km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8417CB50-E135-B153-72F2-DEBB8630FE71}"/>
                  </a:ext>
                </a:extLst>
              </p:cNvPr>
              <p:cNvSpPr txBox="1">
                <a:spLocks noRot="1" noChangeAspect="1" noMove="1" noResize="1" noEditPoints="1" noAdjustHandles="1" noChangeArrowheads="1" noChangeShapeType="1" noTextEdit="1"/>
              </p:cNvSpPr>
              <p:nvPr/>
            </p:nvSpPr>
            <p:spPr>
              <a:xfrm>
                <a:off x="876300" y="2481312"/>
                <a:ext cx="4170897" cy="646331"/>
              </a:xfrm>
              <a:prstGeom prst="rect">
                <a:avLst/>
              </a:prstGeom>
              <a:blipFill>
                <a:blip r:embed="rId9"/>
                <a:stretch>
                  <a:fillRect l="-1316" t="-47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94FEBD-60C9-664E-C683-89D4892224A4}"/>
                  </a:ext>
                </a:extLst>
              </p:cNvPr>
              <p:cNvSpPr txBox="1"/>
              <p:nvPr/>
            </p:nvSpPr>
            <p:spPr>
              <a:xfrm>
                <a:off x="876300" y="2949585"/>
                <a:ext cx="3702856"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200 mph </a:t>
                </a:r>
                <a14:m>
                  <m:oMath xmlns:m="http://schemas.openxmlformats.org/officeDocument/2006/math">
                    <m:r>
                      <a:rPr kumimoji="0" lang="en-GB" sz="1800" b="0" i="1" u="none" strike="noStrike" kern="1200" cap="none" spc="0" normalizeH="0" baseline="0" noProof="0" dirty="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oMath>
                </a14:m>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 1.6 </a:t>
                </a:r>
                <a14:m>
                  <m:oMath xmlns:m="http://schemas.openxmlformats.org/officeDocument/2006/math">
                    <m:r>
                      <a:rPr kumimoji="0" lang="en-GB" sz="18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 320 km/h</a:t>
                </a:r>
              </a:p>
            </p:txBody>
          </p:sp>
        </mc:Choice>
        <mc:Fallback xmlns="">
          <p:sp>
            <p:nvSpPr>
              <p:cNvPr id="11" name="TextBox 10">
                <a:extLst>
                  <a:ext uri="{FF2B5EF4-FFF2-40B4-BE49-F238E27FC236}">
                    <a16:creationId xmlns:a16="http://schemas.microsoft.com/office/drawing/2014/main" id="{9A94FEBD-60C9-664E-C683-89D4892224A4}"/>
                  </a:ext>
                </a:extLst>
              </p:cNvPr>
              <p:cNvSpPr txBox="1">
                <a:spLocks noRot="1" noChangeAspect="1" noMove="1" noResize="1" noEditPoints="1" noAdjustHandles="1" noChangeArrowheads="1" noChangeShapeType="1" noTextEdit="1"/>
              </p:cNvSpPr>
              <p:nvPr/>
            </p:nvSpPr>
            <p:spPr>
              <a:xfrm>
                <a:off x="876300" y="2949585"/>
                <a:ext cx="3702856" cy="369332"/>
              </a:xfrm>
              <a:prstGeom prst="rect">
                <a:avLst/>
              </a:prstGeom>
              <a:blipFill>
                <a:blip r:embed="rId10"/>
                <a:stretch>
                  <a:fillRect l="-1483"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3587171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E62"/>
              </a:solidFill>
              <a:effectLst/>
              <a:uLnTx/>
              <a:uFillTx/>
              <a:latin typeface="Comic Neue" panose="02000000000000000000" pitchFamily="2" charset="0"/>
              <a:ea typeface="+mn-ea"/>
              <a:cs typeface="+mn-cs"/>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ADVENT – Day 9</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C5030D0B-FD0A-6D1B-F35A-049ACCB99836}"/>
                  </a:ext>
                </a:extLst>
              </p:cNvPr>
              <p:cNvSpPr/>
              <p:nvPr/>
            </p:nvSpPr>
            <p:spPr>
              <a:xfrm>
                <a:off x="1307554" y="1984213"/>
                <a:ext cx="7446094" cy="3159653"/>
              </a:xfrm>
              <a:prstGeom prst="wedgeRoundRectCallout">
                <a:avLst>
                  <a:gd name="adj1" fmla="val -162"/>
                  <a:gd name="adj2" fmla="val 6312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lang="en-GB" dirty="0">
                    <a:solidFill>
                      <a:srgbClr val="009242"/>
                    </a:solidFill>
                    <a:latin typeface="Calibri" panose="020F0502020204030204"/>
                  </a:rPr>
                  <a:t>Before students start it would be helpful to ask them to estimate how many kilometres per hour he will be travelling. Children working procedurally may not spot an incorrect operation without this.</a:t>
                </a:r>
              </a:p>
              <a:p>
                <a:pPr algn="ctr" defTabSz="422041">
                  <a:defRPr/>
                </a:pPr>
                <a:endParaRPr lang="en-GB" dirty="0">
                  <a:solidFill>
                    <a:srgbClr val="009242"/>
                  </a:solidFill>
                  <a:latin typeface="Calibri" panose="020F0502020204030204"/>
                </a:endParaRPr>
              </a:p>
              <a:p>
                <a:pPr algn="ctr" defTabSz="422041">
                  <a:defRPr/>
                </a:pPr>
                <a:r>
                  <a:rPr lang="en-GB" dirty="0">
                    <a:solidFill>
                      <a:srgbClr val="009242"/>
                    </a:solidFill>
                    <a:latin typeface="Calibri" panose="020F0502020204030204"/>
                  </a:rPr>
                  <a:t>In this example students may spot the relationship between 0.25 hours and </a:t>
                </a:r>
                <a14:m>
                  <m:oMath xmlns:m="http://schemas.openxmlformats.org/officeDocument/2006/math">
                    <m:f>
                      <m:fPr>
                        <m:ctrlPr>
                          <a:rPr lang="en-GB" i="1">
                            <a:solidFill>
                              <a:srgbClr val="009242"/>
                            </a:solidFill>
                            <a:latin typeface="Cambria Math" panose="02040503050406030204" pitchFamily="18" charset="0"/>
                          </a:rPr>
                        </m:ctrlPr>
                      </m:fPr>
                      <m:num>
                        <m:r>
                          <a:rPr lang="en-GB" i="1">
                            <a:solidFill>
                              <a:srgbClr val="009242"/>
                            </a:solidFill>
                            <a:latin typeface="Cambria Math" panose="02040503050406030204" pitchFamily="18" charset="0"/>
                          </a:rPr>
                          <m:t>1</m:t>
                        </m:r>
                      </m:num>
                      <m:den>
                        <m:r>
                          <a:rPr lang="en-GB" i="1">
                            <a:solidFill>
                              <a:srgbClr val="009242"/>
                            </a:solidFill>
                            <a:latin typeface="Cambria Math" panose="02040503050406030204" pitchFamily="18" charset="0"/>
                          </a:rPr>
                          <m:t>4</m:t>
                        </m:r>
                      </m:den>
                    </m:f>
                  </m:oMath>
                </a14:m>
                <a:r>
                  <a:rPr lang="en-GB" dirty="0">
                    <a:solidFill>
                      <a:srgbClr val="009242"/>
                    </a:solidFill>
                    <a:latin typeface="Calibri" panose="020F0502020204030204"/>
                  </a:rPr>
                  <a:t> of an hour – both being equal to 15 minutes.</a:t>
                </a:r>
              </a:p>
              <a:p>
                <a:pPr algn="ctr" defTabSz="422041">
                  <a:defRPr/>
                </a:pPr>
                <a:endParaRPr lang="en-GB" dirty="0">
                  <a:solidFill>
                    <a:srgbClr val="009242"/>
                  </a:solidFill>
                  <a:latin typeface="Calibri" panose="020F0502020204030204"/>
                </a:endParaRPr>
              </a:p>
              <a:p>
                <a:pPr algn="ctr" defTabSz="422041">
                  <a:defRPr/>
                </a:pPr>
                <a:r>
                  <a:rPr lang="en-GB" dirty="0">
                    <a:solidFill>
                      <a:srgbClr val="009242"/>
                    </a:solidFill>
                    <a:latin typeface="Calibri" panose="020F0502020204030204"/>
                  </a:rPr>
                  <a:t>A nice extension may be to choose a speed or distance which leaves us with 0.15 hours to address the misconception that 0.15 hours is equal to 15 minutes.</a:t>
                </a:r>
              </a:p>
            </p:txBody>
          </p:sp>
        </mc:Choice>
        <mc:Fallback xmlns="">
          <p:sp>
            <p:nvSpPr>
              <p:cNvPr id="9" name="Speech Bubble: Rectangle with Corners Rounded 8">
                <a:extLst>
                  <a:ext uri="{FF2B5EF4-FFF2-40B4-BE49-F238E27FC236}">
                    <a16:creationId xmlns:a16="http://schemas.microsoft.com/office/drawing/2014/main" id="{C5030D0B-FD0A-6D1B-F35A-049ACCB99836}"/>
                  </a:ext>
                </a:extLst>
              </p:cNvPr>
              <p:cNvSpPr>
                <a:spLocks noRot="1" noChangeAspect="1" noMove="1" noResize="1" noEditPoints="1" noAdjustHandles="1" noChangeArrowheads="1" noChangeShapeType="1" noTextEdit="1"/>
              </p:cNvSpPr>
              <p:nvPr/>
            </p:nvSpPr>
            <p:spPr>
              <a:xfrm>
                <a:off x="1307554" y="1984213"/>
                <a:ext cx="7446094" cy="3159653"/>
              </a:xfrm>
              <a:prstGeom prst="wedgeRoundRectCallout">
                <a:avLst>
                  <a:gd name="adj1" fmla="val -162"/>
                  <a:gd name="adj2" fmla="val 63128"/>
                  <a:gd name="adj3" fmla="val 16667"/>
                </a:avLst>
              </a:prstGeom>
              <a:blipFill>
                <a:blip r:embed="rId5"/>
                <a:stretch>
                  <a:fillRect/>
                </a:stretch>
              </a:blipFill>
              <a:ln w="19050">
                <a:solidFill>
                  <a:srgbClr val="002060"/>
                </a:solidFill>
              </a:ln>
            </p:spPr>
            <p:txBody>
              <a:bodyPr/>
              <a:lstStyle/>
              <a:p>
                <a:r>
                  <a:rPr lang="en-GB">
                    <a:noFill/>
                  </a:rPr>
                  <a:t> </a:t>
                </a:r>
              </a:p>
            </p:txBody>
          </p:sp>
        </mc:Fallback>
      </mc:AlternateContent>
    </p:spTree>
    <p:extLst>
      <p:ext uri="{BB962C8B-B14F-4D97-AF65-F5344CB8AC3E}">
        <p14:creationId xmlns:p14="http://schemas.microsoft.com/office/powerpoint/2010/main" val="1269472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562045"/>
            <a:ext cx="9433795" cy="40303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74247" y="65910"/>
            <a:ext cx="2993367" cy="523220"/>
          </a:xfrm>
          <a:prstGeom prst="rect">
            <a:avLst/>
          </a:prstGeom>
          <a:noFill/>
        </p:spPr>
        <p:txBody>
          <a:bodyPr wrap="square" rtlCol="0">
            <a:spAutoFit/>
          </a:bodyPr>
          <a:lstStyle/>
          <a:p>
            <a:pPr algn="ctr"/>
            <a:r>
              <a:rPr lang="en-GB" sz="2800" b="1" dirty="0">
                <a:solidFill>
                  <a:schemeClr val="bg1"/>
                </a:solidFill>
              </a:rPr>
              <a:t>ADVENT – Day 10</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09666" y="220188"/>
            <a:ext cx="528871" cy="388342"/>
          </a:xfrm>
          <a:prstGeom prst="rect">
            <a:avLst/>
          </a:prstGeom>
        </p:spPr>
      </p:pic>
      <p:sp>
        <p:nvSpPr>
          <p:cNvPr id="2" name="TextBox 1">
            <a:extLst>
              <a:ext uri="{FF2B5EF4-FFF2-40B4-BE49-F238E27FC236}">
                <a16:creationId xmlns:a16="http://schemas.microsoft.com/office/drawing/2014/main" id="{3AA22914-8275-184C-B81D-0C4B680D838C}"/>
              </a:ext>
            </a:extLst>
          </p:cNvPr>
          <p:cNvSpPr txBox="1"/>
          <p:nvPr/>
        </p:nvSpPr>
        <p:spPr>
          <a:xfrm>
            <a:off x="178997" y="746755"/>
            <a:ext cx="8135067" cy="1572418"/>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8 Christmas presents have a mean mass of 1.3 kg.</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Santa delivers a present with mass 0.4 kg to </a:t>
            </a:r>
            <a:r>
              <a:rPr lang="en-GB" kern="100" dirty="0">
                <a:latin typeface="Calibri" panose="020F0502020204030204" pitchFamily="34" charset="0"/>
                <a:ea typeface="Calibri" panose="020F0502020204030204" pitchFamily="34" charset="0"/>
                <a:cs typeface="Times New Roman" panose="02020603050405020304" pitchFamily="18" charset="0"/>
              </a:rPr>
              <a:t>Jack.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 also delivers a present of mass 1.6 kg to Sam.</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is the total mass of the presents left? </a:t>
            </a:r>
          </a:p>
        </p:txBody>
      </p:sp>
    </p:spTree>
    <p:extLst>
      <p:ext uri="{BB962C8B-B14F-4D97-AF65-F5344CB8AC3E}">
        <p14:creationId xmlns:p14="http://schemas.microsoft.com/office/powerpoint/2010/main" val="180660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peech Bubble: Rectangle with Corners Rounded 35">
                <a:extLst>
                  <a:ext uri="{FF2B5EF4-FFF2-40B4-BE49-F238E27FC236}">
                    <a16:creationId xmlns:a16="http://schemas.microsoft.com/office/drawing/2014/main" id="{955456B5-5D50-D0E2-FC10-9FB634411101}"/>
                  </a:ext>
                </a:extLst>
              </p:cNvPr>
              <p:cNvSpPr/>
              <p:nvPr/>
            </p:nvSpPr>
            <p:spPr>
              <a:xfrm>
                <a:off x="1259571" y="2126477"/>
                <a:ext cx="7115364" cy="2605046"/>
              </a:xfrm>
              <a:prstGeom prst="wedgeRoundRectCallout">
                <a:avLst>
                  <a:gd name="adj1" fmla="val 59888"/>
                  <a:gd name="adj2" fmla="val 33998"/>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The abstract calculation can be tricky for some students to understand. </a:t>
                </a:r>
              </a:p>
              <a:p>
                <a:pPr algn="ctr"/>
                <a:endParaRPr lang="en-GB" dirty="0">
                  <a:solidFill>
                    <a:srgbClr val="009242"/>
                  </a:solidFill>
                </a:endParaRPr>
              </a:p>
              <a:p>
                <a:pPr algn="ctr"/>
                <a:r>
                  <a:rPr lang="en-GB" dirty="0">
                    <a:solidFill>
                      <a:srgbClr val="009242"/>
                    </a:solidFill>
                  </a:rPr>
                  <a:t>Using bar models can help students visualise how many </a:t>
                </a:r>
                <a14:m>
                  <m:oMath xmlns:m="http://schemas.openxmlformats.org/officeDocument/2006/math">
                    <m:f>
                      <m:fPr>
                        <m:ctrlPr>
                          <a:rPr lang="en-GB" b="0" i="1" dirty="0" smtClean="0">
                            <a:solidFill>
                              <a:srgbClr val="009242"/>
                            </a:solidFill>
                            <a:latin typeface="Cambria Math" panose="02040503050406030204" pitchFamily="18" charset="0"/>
                          </a:rPr>
                        </m:ctrlPr>
                      </m:fPr>
                      <m:num>
                        <m:r>
                          <a:rPr lang="en-GB" i="1" dirty="0" smtClean="0">
                            <a:solidFill>
                              <a:srgbClr val="009242"/>
                            </a:solidFill>
                            <a:latin typeface="Cambria Math" panose="02040503050406030204" pitchFamily="18" charset="0"/>
                          </a:rPr>
                          <m:t>7</m:t>
                        </m:r>
                      </m:num>
                      <m:den>
                        <m:r>
                          <a:rPr lang="en-GB" b="0" i="1" dirty="0" smtClean="0">
                            <a:solidFill>
                              <a:srgbClr val="009242"/>
                            </a:solidFill>
                            <a:latin typeface="Cambria Math" panose="02040503050406030204" pitchFamily="18" charset="0"/>
                          </a:rPr>
                          <m:t>4</m:t>
                        </m:r>
                      </m:den>
                    </m:f>
                  </m:oMath>
                </a14:m>
                <a:r>
                  <a:rPr lang="en-GB" dirty="0">
                    <a:solidFill>
                      <a:srgbClr val="009242"/>
                    </a:solidFill>
                  </a:rPr>
                  <a:t> ‘go into’ 6. </a:t>
                </a:r>
              </a:p>
              <a:p>
                <a:pPr algn="ctr"/>
                <a:endParaRPr lang="en-GB" dirty="0">
                  <a:solidFill>
                    <a:srgbClr val="009242"/>
                  </a:solidFill>
                </a:endParaRPr>
              </a:p>
              <a:p>
                <a:pPr algn="ctr"/>
                <a:r>
                  <a:rPr lang="en-GB" dirty="0">
                    <a:solidFill>
                      <a:srgbClr val="009242"/>
                    </a:solidFill>
                  </a:rPr>
                  <a:t>Highlight the importance of converting to an improper fraction first as often students will try and divide the integer and fraction separately.</a:t>
                </a:r>
              </a:p>
            </p:txBody>
          </p:sp>
        </mc:Choice>
        <mc:Fallback xmlns="">
          <p:sp>
            <p:nvSpPr>
              <p:cNvPr id="2" name="Speech Bubble: Rectangle with Corners Rounded 35">
                <a:extLst>
                  <a:ext uri="{FF2B5EF4-FFF2-40B4-BE49-F238E27FC236}">
                    <a16:creationId xmlns:a16="http://schemas.microsoft.com/office/drawing/2014/main" id="{955456B5-5D50-D0E2-FC10-9FB634411101}"/>
                  </a:ext>
                </a:extLst>
              </p:cNvPr>
              <p:cNvSpPr>
                <a:spLocks noRot="1" noChangeAspect="1" noMove="1" noResize="1" noEditPoints="1" noAdjustHandles="1" noChangeArrowheads="1" noChangeShapeType="1" noTextEdit="1"/>
              </p:cNvSpPr>
              <p:nvPr/>
            </p:nvSpPr>
            <p:spPr>
              <a:xfrm>
                <a:off x="1259571" y="2126477"/>
                <a:ext cx="7115364" cy="2605046"/>
              </a:xfrm>
              <a:prstGeom prst="wedgeRoundRectCallout">
                <a:avLst>
                  <a:gd name="adj1" fmla="val 59888"/>
                  <a:gd name="adj2" fmla="val 33998"/>
                  <a:gd name="adj3" fmla="val 16667"/>
                </a:avLst>
              </a:prstGeom>
              <a:blipFill>
                <a:blip r:embed="rId2"/>
                <a:stretch>
                  <a:fillRect/>
                </a:stretch>
              </a:blipFill>
              <a:ln w="19050">
                <a:solidFill>
                  <a:srgbClr val="002060"/>
                </a:solidFill>
              </a:ln>
            </p:spPr>
            <p:txBody>
              <a:bodyPr/>
              <a:lstStyle/>
              <a:p>
                <a:r>
                  <a:rPr lang="en-GB">
                    <a:noFill/>
                  </a:rPr>
                  <a:t> </a:t>
                </a:r>
              </a:p>
            </p:txBody>
          </p:sp>
        </mc:Fallback>
      </mc:AlternateContent>
      <p:sp>
        <p:nvSpPr>
          <p:cNvPr id="3" name="Rectangle 2">
            <a:extLst>
              <a:ext uri="{FF2B5EF4-FFF2-40B4-BE49-F238E27FC236}">
                <a16:creationId xmlns:a16="http://schemas.microsoft.com/office/drawing/2014/main" id="{EA88A788-4D5A-BF81-C6DC-82220113796B}"/>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ADE41ED2-716D-95C9-03EA-173A73D72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5" name="TextBox 4">
            <a:extLst>
              <a:ext uri="{FF2B5EF4-FFF2-40B4-BE49-F238E27FC236}">
                <a16:creationId xmlns:a16="http://schemas.microsoft.com/office/drawing/2014/main" id="{BBCC6A11-3E86-0BC8-583A-970EBE9BB91A}"/>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1</a:t>
            </a:r>
            <a:endParaRPr lang="en-GB" sz="2400" b="1" dirty="0">
              <a:solidFill>
                <a:schemeClr val="bg1"/>
              </a:solidFill>
            </a:endParaRPr>
          </a:p>
        </p:txBody>
      </p:sp>
      <p:pic>
        <p:nvPicPr>
          <p:cNvPr id="6" name="Picture 5" descr="A red and white hat&#10;&#10;Description automatically generated">
            <a:extLst>
              <a:ext uri="{FF2B5EF4-FFF2-40B4-BE49-F238E27FC236}">
                <a16:creationId xmlns:a16="http://schemas.microsoft.com/office/drawing/2014/main" id="{84D8576C-DA8D-6465-2E70-88F4EDA5F9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 name="Picture 6" descr="A green and red holly leaves&#10;&#10;Description automatically generated">
            <a:extLst>
              <a:ext uri="{FF2B5EF4-FFF2-40B4-BE49-F238E27FC236}">
                <a16:creationId xmlns:a16="http://schemas.microsoft.com/office/drawing/2014/main" id="{1BCD9AE0-D46D-6B37-FF76-6E0355205E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Tree>
    <p:extLst>
      <p:ext uri="{BB962C8B-B14F-4D97-AF65-F5344CB8AC3E}">
        <p14:creationId xmlns:p14="http://schemas.microsoft.com/office/powerpoint/2010/main" val="34890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562045"/>
            <a:ext cx="9433795" cy="40303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7" name="Rectangle 6">
            <a:extLst>
              <a:ext uri="{FF2B5EF4-FFF2-40B4-BE49-F238E27FC236}">
                <a16:creationId xmlns:a16="http://schemas.microsoft.com/office/drawing/2014/main" id="{A6C6A167-C79F-2941-F176-57651EBF3C5B}"/>
              </a:ext>
            </a:extLst>
          </p:cNvPr>
          <p:cNvSpPr/>
          <p:nvPr/>
        </p:nvSpPr>
        <p:spPr>
          <a:xfrm>
            <a:off x="1468480"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5EB4413-72FE-0A6E-B028-37F9D8900B52}"/>
              </a:ext>
            </a:extLst>
          </p:cNvPr>
          <p:cNvSpPr/>
          <p:nvPr/>
        </p:nvSpPr>
        <p:spPr>
          <a:xfrm>
            <a:off x="2473964"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311CD5B-A354-DE1B-4A65-CE0826964296}"/>
              </a:ext>
            </a:extLst>
          </p:cNvPr>
          <p:cNvSpPr/>
          <p:nvPr/>
        </p:nvSpPr>
        <p:spPr>
          <a:xfrm>
            <a:off x="3479448"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699C4A7-F014-1482-F911-E702A66DFD47}"/>
              </a:ext>
            </a:extLst>
          </p:cNvPr>
          <p:cNvSpPr/>
          <p:nvPr/>
        </p:nvSpPr>
        <p:spPr>
          <a:xfrm>
            <a:off x="4484932"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85C54DC-B3E0-510C-23C6-16001E993FE1}"/>
              </a:ext>
            </a:extLst>
          </p:cNvPr>
          <p:cNvSpPr/>
          <p:nvPr/>
        </p:nvSpPr>
        <p:spPr>
          <a:xfrm>
            <a:off x="5490416"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E413CDF-6291-8766-00B5-8953364B4A6F}"/>
              </a:ext>
            </a:extLst>
          </p:cNvPr>
          <p:cNvSpPr/>
          <p:nvPr/>
        </p:nvSpPr>
        <p:spPr>
          <a:xfrm>
            <a:off x="6495900" y="3484086"/>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1F23875-2C60-1D20-C695-CB5E1DB4F456}"/>
              </a:ext>
            </a:extLst>
          </p:cNvPr>
          <p:cNvSpPr/>
          <p:nvPr/>
        </p:nvSpPr>
        <p:spPr>
          <a:xfrm>
            <a:off x="7501381"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FFE7F58-C165-8F44-6984-6D26D3A8181C}"/>
              </a:ext>
            </a:extLst>
          </p:cNvPr>
          <p:cNvSpPr/>
          <p:nvPr/>
        </p:nvSpPr>
        <p:spPr>
          <a:xfrm>
            <a:off x="469529" y="3478868"/>
            <a:ext cx="845389" cy="926536"/>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382D0E-5DA6-F37A-843A-2D7D749B456F}"/>
                  </a:ext>
                </a:extLst>
              </p:cNvPr>
              <p:cNvSpPr txBox="1"/>
              <p:nvPr/>
            </p:nvSpPr>
            <p:spPr>
              <a:xfrm>
                <a:off x="1675401" y="5193267"/>
                <a:ext cx="2901996" cy="369332"/>
              </a:xfrm>
              <a:prstGeom prst="rect">
                <a:avLst/>
              </a:prstGeom>
              <a:noFill/>
            </p:spPr>
            <p:txBody>
              <a:bodyPr wrap="square" rtlCol="0">
                <a:spAutoFit/>
              </a:bodyPr>
              <a:lstStyle/>
              <a:p>
                <a:pPr algn="ctr"/>
                <a:r>
                  <a:rPr lang="en-GB" dirty="0">
                    <a:solidFill>
                      <a:srgbClr val="FF0000"/>
                    </a:solidFill>
                  </a:rPr>
                  <a:t>Mean </a:t>
                </a:r>
                <a14:m>
                  <m:oMath xmlns:m="http://schemas.openxmlformats.org/officeDocument/2006/math">
                    <m:r>
                      <a:rPr lang="en-GB" b="0" i="1" smtClean="0">
                        <a:solidFill>
                          <a:srgbClr val="FF0000"/>
                        </a:solidFill>
                        <a:latin typeface="Cambria Math" panose="02040503050406030204" pitchFamily="18" charset="0"/>
                      </a:rPr>
                      <m:t>= </m:t>
                    </m:r>
                  </m:oMath>
                </a14:m>
                <a:r>
                  <a:rPr lang="en-GB" dirty="0">
                    <a:solidFill>
                      <a:srgbClr val="FF0000"/>
                    </a:solidFill>
                  </a:rPr>
                  <a:t>1.3 kg</a:t>
                </a:r>
              </a:p>
            </p:txBody>
          </p:sp>
        </mc:Choice>
        <mc:Fallback xmlns="">
          <p:sp>
            <p:nvSpPr>
              <p:cNvPr id="16" name="TextBox 15">
                <a:extLst>
                  <a:ext uri="{FF2B5EF4-FFF2-40B4-BE49-F238E27FC236}">
                    <a16:creationId xmlns:a16="http://schemas.microsoft.com/office/drawing/2014/main" id="{45382D0E-5DA6-F37A-843A-2D7D749B456F}"/>
                  </a:ext>
                </a:extLst>
              </p:cNvPr>
              <p:cNvSpPr txBox="1">
                <a:spLocks noRot="1" noChangeAspect="1" noMove="1" noResize="1" noEditPoints="1" noAdjustHandles="1" noChangeArrowheads="1" noChangeShapeType="1" noTextEdit="1"/>
              </p:cNvSpPr>
              <p:nvPr/>
            </p:nvSpPr>
            <p:spPr>
              <a:xfrm>
                <a:off x="1675401" y="5193267"/>
                <a:ext cx="2901996" cy="369332"/>
              </a:xfrm>
              <a:prstGeom prst="rect">
                <a:avLst/>
              </a:prstGeom>
              <a:blipFill>
                <a:blip r:embed="rId3"/>
                <a:stretch>
                  <a:fillRect t="-10000" b="-26667"/>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9C7A4B9F-6193-CDD1-7B84-382EFF0F607B}"/>
              </a:ext>
            </a:extLst>
          </p:cNvPr>
          <p:cNvSpPr txBox="1"/>
          <p:nvPr/>
        </p:nvSpPr>
        <p:spPr>
          <a:xfrm>
            <a:off x="467436" y="3732126"/>
            <a:ext cx="849575" cy="400110"/>
          </a:xfrm>
          <a:prstGeom prst="rect">
            <a:avLst/>
          </a:prstGeom>
          <a:noFill/>
        </p:spPr>
        <p:txBody>
          <a:bodyPr wrap="square" rtlCol="0">
            <a:spAutoFit/>
          </a:bodyPr>
          <a:lstStyle/>
          <a:p>
            <a:pPr algn="ctr"/>
            <a:r>
              <a:rPr lang="en-GB" sz="2000" dirty="0">
                <a:solidFill>
                  <a:srgbClr val="FF0000"/>
                </a:solidFill>
              </a:rPr>
              <a:t>0.4 kg</a:t>
            </a:r>
          </a:p>
        </p:txBody>
      </p:sp>
      <p:sp>
        <p:nvSpPr>
          <p:cNvPr id="17" name="TextBox 16">
            <a:extLst>
              <a:ext uri="{FF2B5EF4-FFF2-40B4-BE49-F238E27FC236}">
                <a16:creationId xmlns:a16="http://schemas.microsoft.com/office/drawing/2014/main" id="{B016C6AD-1B30-EF1D-1EB8-D030CE4FD3CB}"/>
              </a:ext>
            </a:extLst>
          </p:cNvPr>
          <p:cNvSpPr txBox="1"/>
          <p:nvPr/>
        </p:nvSpPr>
        <p:spPr>
          <a:xfrm>
            <a:off x="1461464" y="3732126"/>
            <a:ext cx="849575" cy="400110"/>
          </a:xfrm>
          <a:prstGeom prst="rect">
            <a:avLst/>
          </a:prstGeom>
          <a:noFill/>
        </p:spPr>
        <p:txBody>
          <a:bodyPr wrap="square" rtlCol="0">
            <a:spAutoFit/>
          </a:bodyPr>
          <a:lstStyle/>
          <a:p>
            <a:pPr algn="ctr"/>
            <a:r>
              <a:rPr lang="en-GB" sz="2000" dirty="0">
                <a:solidFill>
                  <a:srgbClr val="FF0000"/>
                </a:solidFill>
              </a:rPr>
              <a:t>1.6 kg</a:t>
            </a:r>
          </a:p>
        </p:txBody>
      </p:sp>
      <p:sp>
        <p:nvSpPr>
          <p:cNvPr id="18" name="TextBox 17">
            <a:extLst>
              <a:ext uri="{FF2B5EF4-FFF2-40B4-BE49-F238E27FC236}">
                <a16:creationId xmlns:a16="http://schemas.microsoft.com/office/drawing/2014/main" id="{E1FD53AF-5410-4E93-DFD4-FBB1FCC2FD25}"/>
              </a:ext>
            </a:extLst>
          </p:cNvPr>
          <p:cNvSpPr txBox="1"/>
          <p:nvPr/>
        </p:nvSpPr>
        <p:spPr>
          <a:xfrm>
            <a:off x="465343" y="3107932"/>
            <a:ext cx="849575" cy="400110"/>
          </a:xfrm>
          <a:prstGeom prst="rect">
            <a:avLst/>
          </a:prstGeom>
          <a:noFill/>
        </p:spPr>
        <p:txBody>
          <a:bodyPr wrap="square" rtlCol="0">
            <a:spAutoFit/>
          </a:bodyPr>
          <a:lstStyle/>
          <a:p>
            <a:pPr algn="ctr"/>
            <a:r>
              <a:rPr lang="en-GB" sz="2000" dirty="0">
                <a:solidFill>
                  <a:srgbClr val="FF0000"/>
                </a:solidFill>
              </a:rPr>
              <a:t>Jack</a:t>
            </a:r>
          </a:p>
        </p:txBody>
      </p:sp>
      <p:sp>
        <p:nvSpPr>
          <p:cNvPr id="19" name="TextBox 18">
            <a:extLst>
              <a:ext uri="{FF2B5EF4-FFF2-40B4-BE49-F238E27FC236}">
                <a16:creationId xmlns:a16="http://schemas.microsoft.com/office/drawing/2014/main" id="{BA056C61-4B44-B23C-C7C1-EA45A0C415DA}"/>
              </a:ext>
            </a:extLst>
          </p:cNvPr>
          <p:cNvSpPr txBox="1"/>
          <p:nvPr/>
        </p:nvSpPr>
        <p:spPr>
          <a:xfrm>
            <a:off x="1460250" y="3107932"/>
            <a:ext cx="849575" cy="400110"/>
          </a:xfrm>
          <a:prstGeom prst="rect">
            <a:avLst/>
          </a:prstGeom>
          <a:noFill/>
        </p:spPr>
        <p:txBody>
          <a:bodyPr wrap="square" rtlCol="0">
            <a:spAutoFit/>
          </a:bodyPr>
          <a:lstStyle/>
          <a:p>
            <a:pPr algn="ctr"/>
            <a:r>
              <a:rPr lang="en-GB" sz="2000" dirty="0">
                <a:solidFill>
                  <a:srgbClr val="FF0000"/>
                </a:solidFill>
              </a:rPr>
              <a:t>Sam</a:t>
            </a:r>
          </a:p>
        </p:txBody>
      </p:sp>
      <p:sp>
        <p:nvSpPr>
          <p:cNvPr id="20" name="Left Brace 19">
            <a:extLst>
              <a:ext uri="{FF2B5EF4-FFF2-40B4-BE49-F238E27FC236}">
                <a16:creationId xmlns:a16="http://schemas.microsoft.com/office/drawing/2014/main" id="{8B441099-486B-441B-75BB-CA3EF1E9A3B7}"/>
              </a:ext>
            </a:extLst>
          </p:cNvPr>
          <p:cNvSpPr/>
          <p:nvPr/>
        </p:nvSpPr>
        <p:spPr>
          <a:xfrm rot="16200000">
            <a:off x="5259202" y="1711871"/>
            <a:ext cx="302333" cy="5872807"/>
          </a:xfrm>
          <a:prstGeom prst="leftBrace">
            <a:avLst>
              <a:gd name="adj1" fmla="val 4677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A14D4C4-9514-D018-56E3-B98020BD460C}"/>
                  </a:ext>
                </a:extLst>
              </p:cNvPr>
              <p:cNvSpPr txBox="1"/>
              <p:nvPr/>
            </p:nvSpPr>
            <p:spPr>
              <a:xfrm>
                <a:off x="1796634" y="5623348"/>
                <a:ext cx="2377188" cy="369332"/>
              </a:xfrm>
              <a:prstGeom prst="rect">
                <a:avLst/>
              </a:prstGeom>
              <a:noFill/>
            </p:spPr>
            <p:txBody>
              <a:bodyPr wrap="square" rtlCol="0">
                <a:spAutoFit/>
              </a:bodyPr>
              <a:lstStyle/>
              <a:p>
                <a:pPr algn="ctr"/>
                <a:r>
                  <a:rPr lang="en-GB" dirty="0">
                    <a:solidFill>
                      <a:srgbClr val="FF0000"/>
                    </a:solidFill>
                  </a:rPr>
                  <a:t>1.3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8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10.4 </a:t>
                </a:r>
              </a:p>
            </p:txBody>
          </p:sp>
        </mc:Choice>
        <mc:Fallback xmlns="">
          <p:sp>
            <p:nvSpPr>
              <p:cNvPr id="21" name="TextBox 20">
                <a:extLst>
                  <a:ext uri="{FF2B5EF4-FFF2-40B4-BE49-F238E27FC236}">
                    <a16:creationId xmlns:a16="http://schemas.microsoft.com/office/drawing/2014/main" id="{6A14D4C4-9514-D018-56E3-B98020BD460C}"/>
                  </a:ext>
                </a:extLst>
              </p:cNvPr>
              <p:cNvSpPr txBox="1">
                <a:spLocks noRot="1" noChangeAspect="1" noMove="1" noResize="1" noEditPoints="1" noAdjustHandles="1" noChangeArrowheads="1" noChangeShapeType="1" noTextEdit="1"/>
              </p:cNvSpPr>
              <p:nvPr/>
            </p:nvSpPr>
            <p:spPr>
              <a:xfrm>
                <a:off x="1796634" y="5623348"/>
                <a:ext cx="2377188" cy="369332"/>
              </a:xfrm>
              <a:prstGeom prst="rect">
                <a:avLst/>
              </a:prstGeom>
              <a:blipFill>
                <a:blip r:embed="rId4"/>
                <a:stretch>
                  <a:fillRect t="-8197" b="-24590"/>
                </a:stretch>
              </a:blipFill>
            </p:spPr>
            <p:txBody>
              <a:bodyPr/>
              <a:lstStyle/>
              <a:p>
                <a:r>
                  <a:rPr lang="en-GB">
                    <a:noFill/>
                  </a:rPr>
                  <a:t> </a:t>
                </a:r>
              </a:p>
            </p:txBody>
          </p:sp>
        </mc:Fallback>
      </mc:AlternateContent>
      <p:sp>
        <p:nvSpPr>
          <p:cNvPr id="23" name="Left Brace 22">
            <a:extLst>
              <a:ext uri="{FF2B5EF4-FFF2-40B4-BE49-F238E27FC236}">
                <a16:creationId xmlns:a16="http://schemas.microsoft.com/office/drawing/2014/main" id="{79BE817C-CFD1-7F11-2DA9-3C4DFCDF5CB5}"/>
              </a:ext>
            </a:extLst>
          </p:cNvPr>
          <p:cNvSpPr/>
          <p:nvPr/>
        </p:nvSpPr>
        <p:spPr>
          <a:xfrm rot="5400000">
            <a:off x="4237363" y="-848003"/>
            <a:ext cx="302333" cy="7851066"/>
          </a:xfrm>
          <a:prstGeom prst="leftBrace">
            <a:avLst>
              <a:gd name="adj1" fmla="val 4677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D1F329F3-A7FA-0A9E-6D50-2401EC5D6A30}"/>
              </a:ext>
            </a:extLst>
          </p:cNvPr>
          <p:cNvSpPr txBox="1"/>
          <p:nvPr/>
        </p:nvSpPr>
        <p:spPr>
          <a:xfrm>
            <a:off x="3199935" y="2576389"/>
            <a:ext cx="2377188" cy="369332"/>
          </a:xfrm>
          <a:prstGeom prst="rect">
            <a:avLst/>
          </a:prstGeom>
          <a:noFill/>
        </p:spPr>
        <p:txBody>
          <a:bodyPr wrap="square" rtlCol="0">
            <a:spAutoFit/>
          </a:bodyPr>
          <a:lstStyle/>
          <a:p>
            <a:pPr algn="ctr"/>
            <a:r>
              <a:rPr lang="en-GB" dirty="0">
                <a:solidFill>
                  <a:srgbClr val="FF0000"/>
                </a:solidFill>
              </a:rPr>
              <a:t>10.4 kg </a:t>
            </a:r>
          </a:p>
        </p:txBody>
      </p:sp>
      <p:sp>
        <p:nvSpPr>
          <p:cNvPr id="25" name="TextBox 24">
            <a:extLst>
              <a:ext uri="{FF2B5EF4-FFF2-40B4-BE49-F238E27FC236}">
                <a16:creationId xmlns:a16="http://schemas.microsoft.com/office/drawing/2014/main" id="{F0FE3340-240E-F7D8-C080-B649ECB4F691}"/>
              </a:ext>
            </a:extLst>
          </p:cNvPr>
          <p:cNvSpPr txBox="1"/>
          <p:nvPr/>
        </p:nvSpPr>
        <p:spPr>
          <a:xfrm>
            <a:off x="4229112" y="4836156"/>
            <a:ext cx="2377188" cy="369332"/>
          </a:xfrm>
          <a:prstGeom prst="rect">
            <a:avLst/>
          </a:prstGeom>
          <a:noFill/>
        </p:spPr>
        <p:txBody>
          <a:bodyPr wrap="square" rtlCol="0">
            <a:spAutoFit/>
          </a:bodyPr>
          <a:lstStyle/>
          <a:p>
            <a:pPr algn="ctr"/>
            <a:r>
              <a:rPr lang="en-GB" dirty="0">
                <a:solidFill>
                  <a:srgbClr val="FF0000"/>
                </a:solidFill>
              </a:rPr>
              <a:t>8.4 kg</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CB9FD1C-84C3-7F07-2216-CED4EAC3209F}"/>
                  </a:ext>
                </a:extLst>
              </p:cNvPr>
              <p:cNvSpPr txBox="1"/>
              <p:nvPr/>
            </p:nvSpPr>
            <p:spPr>
              <a:xfrm>
                <a:off x="426232" y="6053429"/>
                <a:ext cx="3719054" cy="369332"/>
              </a:xfrm>
              <a:prstGeom prst="rect">
                <a:avLst/>
              </a:prstGeom>
              <a:noFill/>
            </p:spPr>
            <p:txBody>
              <a:bodyPr wrap="square" rtlCol="0">
                <a:spAutoFit/>
              </a:bodyPr>
              <a:lstStyle/>
              <a:p>
                <a:pPr algn="ctr"/>
                <a:r>
                  <a:rPr lang="en-GB" dirty="0">
                    <a:solidFill>
                      <a:srgbClr val="FF0000"/>
                    </a:solidFill>
                  </a:rPr>
                  <a:t>Total mass of all presents </a:t>
                </a:r>
                <a14:m>
                  <m:oMath xmlns:m="http://schemas.openxmlformats.org/officeDocument/2006/math">
                    <m:r>
                      <a:rPr lang="en-GB" b="0" i="1" smtClean="0">
                        <a:solidFill>
                          <a:srgbClr val="FF0000"/>
                        </a:solidFill>
                        <a:latin typeface="Cambria Math" panose="02040503050406030204" pitchFamily="18" charset="0"/>
                      </a:rPr>
                      <m:t>= </m:t>
                    </m:r>
                  </m:oMath>
                </a14:m>
                <a:r>
                  <a:rPr lang="en-GB" dirty="0">
                    <a:solidFill>
                      <a:srgbClr val="FF0000"/>
                    </a:solidFill>
                  </a:rPr>
                  <a:t>10.4 kg</a:t>
                </a:r>
              </a:p>
            </p:txBody>
          </p:sp>
        </mc:Choice>
        <mc:Fallback xmlns="">
          <p:sp>
            <p:nvSpPr>
              <p:cNvPr id="26" name="TextBox 25">
                <a:extLst>
                  <a:ext uri="{FF2B5EF4-FFF2-40B4-BE49-F238E27FC236}">
                    <a16:creationId xmlns:a16="http://schemas.microsoft.com/office/drawing/2014/main" id="{8CB9FD1C-84C3-7F07-2216-CED4EAC3209F}"/>
                  </a:ext>
                </a:extLst>
              </p:cNvPr>
              <p:cNvSpPr txBox="1">
                <a:spLocks noRot="1" noChangeAspect="1" noMove="1" noResize="1" noEditPoints="1" noAdjustHandles="1" noChangeArrowheads="1" noChangeShapeType="1" noTextEdit="1"/>
              </p:cNvSpPr>
              <p:nvPr/>
            </p:nvSpPr>
            <p:spPr>
              <a:xfrm>
                <a:off x="426232" y="6053429"/>
                <a:ext cx="3719054" cy="369332"/>
              </a:xfrm>
              <a:prstGeom prst="rect">
                <a:avLst/>
              </a:prstGeom>
              <a:blipFill>
                <a:blip r:embed="rId5"/>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23074FD-0728-E58D-F95B-F2E04E7AE045}"/>
                  </a:ext>
                </a:extLst>
              </p:cNvPr>
              <p:cNvSpPr txBox="1"/>
              <p:nvPr/>
            </p:nvSpPr>
            <p:spPr>
              <a:xfrm>
                <a:off x="5789903" y="5623348"/>
                <a:ext cx="2708348" cy="369332"/>
              </a:xfrm>
              <a:prstGeom prst="rect">
                <a:avLst/>
              </a:prstGeom>
              <a:noFill/>
            </p:spPr>
            <p:txBody>
              <a:bodyPr wrap="square" rtlCol="0">
                <a:spAutoFit/>
              </a:bodyPr>
              <a:lstStyle/>
              <a:p>
                <a:pPr algn="ctr"/>
                <a:r>
                  <a:rPr lang="en-GB" dirty="0">
                    <a:solidFill>
                      <a:srgbClr val="FF0000"/>
                    </a:solidFill>
                  </a:rPr>
                  <a:t>10.4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(0.4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1.6)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8.4</a:t>
                </a:r>
              </a:p>
            </p:txBody>
          </p:sp>
        </mc:Choice>
        <mc:Fallback xmlns="">
          <p:sp>
            <p:nvSpPr>
              <p:cNvPr id="28" name="TextBox 27">
                <a:extLst>
                  <a:ext uri="{FF2B5EF4-FFF2-40B4-BE49-F238E27FC236}">
                    <a16:creationId xmlns:a16="http://schemas.microsoft.com/office/drawing/2014/main" id="{823074FD-0728-E58D-F95B-F2E04E7AE045}"/>
                  </a:ext>
                </a:extLst>
              </p:cNvPr>
              <p:cNvSpPr txBox="1">
                <a:spLocks noRot="1" noChangeAspect="1" noMove="1" noResize="1" noEditPoints="1" noAdjustHandles="1" noChangeArrowheads="1" noChangeShapeType="1" noTextEdit="1"/>
              </p:cNvSpPr>
              <p:nvPr/>
            </p:nvSpPr>
            <p:spPr>
              <a:xfrm>
                <a:off x="5789903" y="5623348"/>
                <a:ext cx="2708348" cy="369332"/>
              </a:xfrm>
              <a:prstGeom prst="rect">
                <a:avLst/>
              </a:prstGeom>
              <a:blipFill>
                <a:blip r:embed="rId6"/>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3D7F8EE-1A48-4F78-0F99-7C2E157A523F}"/>
                  </a:ext>
                </a:extLst>
              </p:cNvPr>
              <p:cNvSpPr txBox="1"/>
              <p:nvPr/>
            </p:nvSpPr>
            <p:spPr>
              <a:xfrm>
                <a:off x="4668421" y="6053429"/>
                <a:ext cx="4101099" cy="369332"/>
              </a:xfrm>
              <a:prstGeom prst="rect">
                <a:avLst/>
              </a:prstGeom>
              <a:noFill/>
            </p:spPr>
            <p:txBody>
              <a:bodyPr wrap="square" rtlCol="0">
                <a:spAutoFit/>
              </a:bodyPr>
              <a:lstStyle/>
              <a:p>
                <a:pPr algn="ctr"/>
                <a:r>
                  <a:rPr lang="en-GB" dirty="0">
                    <a:solidFill>
                      <a:srgbClr val="FF0000"/>
                    </a:solidFill>
                  </a:rPr>
                  <a:t>Total mass of the presents left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8.4 kg </a:t>
                </a:r>
              </a:p>
            </p:txBody>
          </p:sp>
        </mc:Choice>
        <mc:Fallback xmlns="">
          <p:sp>
            <p:nvSpPr>
              <p:cNvPr id="29" name="TextBox 28">
                <a:extLst>
                  <a:ext uri="{FF2B5EF4-FFF2-40B4-BE49-F238E27FC236}">
                    <a16:creationId xmlns:a16="http://schemas.microsoft.com/office/drawing/2014/main" id="{A3D7F8EE-1A48-4F78-0F99-7C2E157A523F}"/>
                  </a:ext>
                </a:extLst>
              </p:cNvPr>
              <p:cNvSpPr txBox="1">
                <a:spLocks noRot="1" noChangeAspect="1" noMove="1" noResize="1" noEditPoints="1" noAdjustHandles="1" noChangeArrowheads="1" noChangeShapeType="1" noTextEdit="1"/>
              </p:cNvSpPr>
              <p:nvPr/>
            </p:nvSpPr>
            <p:spPr>
              <a:xfrm>
                <a:off x="4668421" y="6053429"/>
                <a:ext cx="4101099" cy="369332"/>
              </a:xfrm>
              <a:prstGeom prst="rect">
                <a:avLst/>
              </a:prstGeom>
              <a:blipFill>
                <a:blip r:embed="rId9"/>
                <a:stretch>
                  <a:fillRect t="-8197" b="-24590"/>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3CDA4980-8F1C-6F4B-6674-3C92E4D258AD}"/>
              </a:ext>
            </a:extLst>
          </p:cNvPr>
          <p:cNvSpPr txBox="1"/>
          <p:nvPr/>
        </p:nvSpPr>
        <p:spPr>
          <a:xfrm>
            <a:off x="178997" y="746755"/>
            <a:ext cx="8135067" cy="1572418"/>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8 Christmas presents have a mean mass of 1.3 kg.</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Santa delivers a present with mass 0.4 kg to </a:t>
            </a:r>
            <a:r>
              <a:rPr lang="en-GB" kern="100" dirty="0">
                <a:latin typeface="Calibri" panose="020F0502020204030204" pitchFamily="34" charset="0"/>
                <a:ea typeface="Calibri" panose="020F0502020204030204" pitchFamily="34" charset="0"/>
                <a:cs typeface="Times New Roman" panose="02020603050405020304" pitchFamily="18" charset="0"/>
              </a:rPr>
              <a:t>Jack.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 also delivers a present of mass 1.6 kg to Sam.</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is the total mass of the presents left? </a:t>
            </a:r>
          </a:p>
        </p:txBody>
      </p:sp>
      <p:sp>
        <p:nvSpPr>
          <p:cNvPr id="27" name="TextBox 26">
            <a:extLst>
              <a:ext uri="{FF2B5EF4-FFF2-40B4-BE49-F238E27FC236}">
                <a16:creationId xmlns:a16="http://schemas.microsoft.com/office/drawing/2014/main" id="{368CFC9E-6F70-DE66-AEDD-88209BC7FFF7}"/>
              </a:ext>
            </a:extLst>
          </p:cNvPr>
          <p:cNvSpPr txBox="1"/>
          <p:nvPr/>
        </p:nvSpPr>
        <p:spPr>
          <a:xfrm>
            <a:off x="274247" y="65910"/>
            <a:ext cx="2993367" cy="523220"/>
          </a:xfrm>
          <a:prstGeom prst="rect">
            <a:avLst/>
          </a:prstGeom>
          <a:noFill/>
        </p:spPr>
        <p:txBody>
          <a:bodyPr wrap="square" rtlCol="0">
            <a:spAutoFit/>
          </a:bodyPr>
          <a:lstStyle/>
          <a:p>
            <a:pPr algn="ctr"/>
            <a:r>
              <a:rPr lang="en-GB" sz="2800" b="1" dirty="0">
                <a:solidFill>
                  <a:schemeClr val="bg1"/>
                </a:solidFill>
              </a:rPr>
              <a:t>ADVENT – Day 10</a:t>
            </a:r>
            <a:endParaRPr lang="en-GB" sz="2400" b="1" dirty="0">
              <a:solidFill>
                <a:schemeClr val="bg1"/>
              </a:solidFill>
            </a:endParaRPr>
          </a:p>
        </p:txBody>
      </p:sp>
      <p:pic>
        <p:nvPicPr>
          <p:cNvPr id="30" name="Picture 29" descr="A red and white hat&#10;&#10;Description automatically generated">
            <a:extLst>
              <a:ext uri="{FF2B5EF4-FFF2-40B4-BE49-F238E27FC236}">
                <a16:creationId xmlns:a16="http://schemas.microsoft.com/office/drawing/2014/main" id="{FE6E66AF-1D96-B533-5FFA-5C9498105B5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32" name="Picture 31" descr="A green and red holly leaves&#10;&#10;Description automatically generated">
            <a:extLst>
              <a:ext uri="{FF2B5EF4-FFF2-40B4-BE49-F238E27FC236}">
                <a16:creationId xmlns:a16="http://schemas.microsoft.com/office/drawing/2014/main" id="{B68FDBAC-D073-7868-C004-0769E0B3912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8307" t="29261" r="27691" b="27639"/>
          <a:stretch/>
        </p:blipFill>
        <p:spPr>
          <a:xfrm rot="19134537">
            <a:off x="3009666" y="220188"/>
            <a:ext cx="528871" cy="388342"/>
          </a:xfrm>
          <a:prstGeom prst="rect">
            <a:avLst/>
          </a:prstGeom>
        </p:spPr>
      </p:pic>
    </p:spTree>
    <p:extLst>
      <p:ext uri="{BB962C8B-B14F-4D97-AF65-F5344CB8AC3E}">
        <p14:creationId xmlns:p14="http://schemas.microsoft.com/office/powerpoint/2010/main" val="2246048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27" name="Speech Bubble: Rectangle with Corners Rounded 26">
            <a:extLst>
              <a:ext uri="{FF2B5EF4-FFF2-40B4-BE49-F238E27FC236}">
                <a16:creationId xmlns:a16="http://schemas.microsoft.com/office/drawing/2014/main" id="{FAAF1BDF-0645-4626-47AC-4FC576067F4A}"/>
              </a:ext>
            </a:extLst>
          </p:cNvPr>
          <p:cNvSpPr/>
          <p:nvPr/>
        </p:nvSpPr>
        <p:spPr>
          <a:xfrm>
            <a:off x="821756" y="2457919"/>
            <a:ext cx="8262487" cy="1942161"/>
          </a:xfrm>
          <a:prstGeom prst="wedgeRoundRectCallout">
            <a:avLst>
              <a:gd name="adj1" fmla="val -43192"/>
              <a:gd name="adj2" fmla="val 69422"/>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Representing this question visually can help students make connections with the information given and what they can work out from that. </a:t>
            </a:r>
          </a:p>
          <a:p>
            <a:pPr algn="ctr"/>
            <a:endParaRPr lang="en-GB" dirty="0">
              <a:solidFill>
                <a:srgbClr val="009242"/>
              </a:solidFill>
            </a:endParaRPr>
          </a:p>
          <a:p>
            <a:pPr algn="ctr"/>
            <a:r>
              <a:rPr lang="en-GB" dirty="0">
                <a:solidFill>
                  <a:srgbClr val="009242"/>
                </a:solidFill>
              </a:rPr>
              <a:t>Facilitate discussions with students using questions such as, “How do we calculate the mean?” and, “How could we find the total from that?”</a:t>
            </a:r>
          </a:p>
        </p:txBody>
      </p:sp>
      <p:sp>
        <p:nvSpPr>
          <p:cNvPr id="2" name="TextBox 1">
            <a:extLst>
              <a:ext uri="{FF2B5EF4-FFF2-40B4-BE49-F238E27FC236}">
                <a16:creationId xmlns:a16="http://schemas.microsoft.com/office/drawing/2014/main" id="{0E1F953C-94CD-3DB4-85CD-E0F209CC2E31}"/>
              </a:ext>
            </a:extLst>
          </p:cNvPr>
          <p:cNvSpPr txBox="1"/>
          <p:nvPr/>
        </p:nvSpPr>
        <p:spPr>
          <a:xfrm>
            <a:off x="274247" y="65910"/>
            <a:ext cx="2993367" cy="523220"/>
          </a:xfrm>
          <a:prstGeom prst="rect">
            <a:avLst/>
          </a:prstGeom>
          <a:noFill/>
        </p:spPr>
        <p:txBody>
          <a:bodyPr wrap="square" rtlCol="0">
            <a:spAutoFit/>
          </a:bodyPr>
          <a:lstStyle/>
          <a:p>
            <a:pPr algn="ctr"/>
            <a:r>
              <a:rPr lang="en-GB" sz="2800" b="1" dirty="0">
                <a:solidFill>
                  <a:schemeClr val="bg1"/>
                </a:solidFill>
              </a:rPr>
              <a:t>ADVENT – Day 10</a:t>
            </a:r>
            <a:endParaRPr lang="en-GB" sz="2400" b="1" dirty="0">
              <a:solidFill>
                <a:schemeClr val="bg1"/>
              </a:solidFill>
            </a:endParaRPr>
          </a:p>
        </p:txBody>
      </p:sp>
      <p:pic>
        <p:nvPicPr>
          <p:cNvPr id="5" name="Picture 4" descr="A red and white hat&#10;&#10;Description automatically generated">
            <a:extLst>
              <a:ext uri="{FF2B5EF4-FFF2-40B4-BE49-F238E27FC236}">
                <a16:creationId xmlns:a16="http://schemas.microsoft.com/office/drawing/2014/main" id="{3417004F-9D8A-6530-4FE3-FDFFEBA05E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 name="Picture 6" descr="A green and red holly leaves&#10;&#10;Description automatically generated">
            <a:extLst>
              <a:ext uri="{FF2B5EF4-FFF2-40B4-BE49-F238E27FC236}">
                <a16:creationId xmlns:a16="http://schemas.microsoft.com/office/drawing/2014/main" id="{BE9223AD-6719-C56E-96BB-57E3397842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09666" y="220188"/>
            <a:ext cx="528871" cy="388342"/>
          </a:xfrm>
          <a:prstGeom prst="rect">
            <a:avLst/>
          </a:prstGeom>
        </p:spPr>
      </p:pic>
    </p:spTree>
    <p:extLst>
      <p:ext uri="{BB962C8B-B14F-4D97-AF65-F5344CB8AC3E}">
        <p14:creationId xmlns:p14="http://schemas.microsoft.com/office/powerpoint/2010/main" val="2807777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198748"/>
            <a:ext cx="9433795" cy="439364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27" name="TextBox 26">
            <a:extLst>
              <a:ext uri="{FF2B5EF4-FFF2-40B4-BE49-F238E27FC236}">
                <a16:creationId xmlns:a16="http://schemas.microsoft.com/office/drawing/2014/main" id="{368CFC9E-6F70-DE66-AEDD-88209BC7FFF7}"/>
              </a:ext>
            </a:extLst>
          </p:cNvPr>
          <p:cNvSpPr txBox="1"/>
          <p:nvPr/>
        </p:nvSpPr>
        <p:spPr>
          <a:xfrm>
            <a:off x="274247" y="65910"/>
            <a:ext cx="2993367" cy="523220"/>
          </a:xfrm>
          <a:prstGeom prst="rect">
            <a:avLst/>
          </a:prstGeom>
          <a:noFill/>
        </p:spPr>
        <p:txBody>
          <a:bodyPr wrap="square" rtlCol="0">
            <a:spAutoFit/>
          </a:bodyPr>
          <a:lstStyle/>
          <a:p>
            <a:pPr algn="ctr"/>
            <a:r>
              <a:rPr lang="en-GB" sz="2800" b="1" dirty="0">
                <a:solidFill>
                  <a:schemeClr val="bg1"/>
                </a:solidFill>
              </a:rPr>
              <a:t>ADVENT – Day 11</a:t>
            </a:r>
            <a:endParaRPr lang="en-GB" sz="2400" b="1" dirty="0">
              <a:solidFill>
                <a:schemeClr val="bg1"/>
              </a:solidFill>
            </a:endParaRPr>
          </a:p>
        </p:txBody>
      </p:sp>
      <p:pic>
        <p:nvPicPr>
          <p:cNvPr id="30" name="Picture 29" descr="A red and white hat&#10;&#10;Description automatically generated">
            <a:extLst>
              <a:ext uri="{FF2B5EF4-FFF2-40B4-BE49-F238E27FC236}">
                <a16:creationId xmlns:a16="http://schemas.microsoft.com/office/drawing/2014/main" id="{FE6E66AF-1D96-B533-5FFA-5C9498105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32" name="Picture 31" descr="A green and red holly leaves&#10;&#10;Description automatically generated">
            <a:extLst>
              <a:ext uri="{FF2B5EF4-FFF2-40B4-BE49-F238E27FC236}">
                <a16:creationId xmlns:a16="http://schemas.microsoft.com/office/drawing/2014/main" id="{B68FDBAC-D073-7868-C004-0769E0B3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09666" y="220188"/>
            <a:ext cx="528871" cy="388342"/>
          </a:xfrm>
          <a:prstGeom prst="rect">
            <a:avLst/>
          </a:prstGeom>
        </p:spPr>
      </p:pic>
      <p:sp>
        <p:nvSpPr>
          <p:cNvPr id="2" name="TextBox 1">
            <a:extLst>
              <a:ext uri="{FF2B5EF4-FFF2-40B4-BE49-F238E27FC236}">
                <a16:creationId xmlns:a16="http://schemas.microsoft.com/office/drawing/2014/main" id="{96F3F034-CDCD-B4B7-5B0A-C9059D44AB74}"/>
              </a:ext>
            </a:extLst>
          </p:cNvPr>
          <p:cNvSpPr txBox="1"/>
          <p:nvPr/>
        </p:nvSpPr>
        <p:spPr>
          <a:xfrm>
            <a:off x="272225" y="858560"/>
            <a:ext cx="6043835" cy="1200329"/>
          </a:xfrm>
          <a:prstGeom prst="rect">
            <a:avLst/>
          </a:prstGeom>
          <a:noFill/>
        </p:spPr>
        <p:txBody>
          <a:bodyPr wrap="square" rtlCol="0">
            <a:spAutoFit/>
          </a:bodyPr>
          <a:lstStyle/>
          <a:p>
            <a:r>
              <a:rPr lang="en-GB" dirty="0">
                <a:solidFill>
                  <a:prstClr val="black"/>
                </a:solidFill>
                <a:latin typeface="Calibri" panose="020F0502020204030204"/>
              </a:rPr>
              <a:t>Rudoph is 7 years older than Cupid.  </a:t>
            </a:r>
          </a:p>
          <a:p>
            <a:r>
              <a:rPr lang="en-GB" dirty="0">
                <a:solidFill>
                  <a:prstClr val="black"/>
                </a:solidFill>
                <a:latin typeface="Calibri" panose="020F0502020204030204"/>
              </a:rPr>
              <a:t>Next year he will be twice as old as Cupid. </a:t>
            </a:r>
          </a:p>
          <a:p>
            <a:r>
              <a:rPr lang="en-GB" dirty="0">
                <a:solidFill>
                  <a:prstClr val="black"/>
                </a:solidFill>
                <a:latin typeface="Calibri" panose="020F0502020204030204"/>
              </a:rPr>
              <a:t> </a:t>
            </a:r>
          </a:p>
          <a:p>
            <a:r>
              <a:rPr lang="en-GB" dirty="0">
                <a:solidFill>
                  <a:prstClr val="black"/>
                </a:solidFill>
                <a:latin typeface="Calibri" panose="020F0502020204030204"/>
              </a:rPr>
              <a:t>How old is Rudolph now?  </a:t>
            </a:r>
          </a:p>
        </p:txBody>
      </p:sp>
    </p:spTree>
    <p:extLst>
      <p:ext uri="{BB962C8B-B14F-4D97-AF65-F5344CB8AC3E}">
        <p14:creationId xmlns:p14="http://schemas.microsoft.com/office/powerpoint/2010/main" val="20341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198748"/>
            <a:ext cx="9433795" cy="439364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27" name="TextBox 26">
            <a:extLst>
              <a:ext uri="{FF2B5EF4-FFF2-40B4-BE49-F238E27FC236}">
                <a16:creationId xmlns:a16="http://schemas.microsoft.com/office/drawing/2014/main" id="{368CFC9E-6F70-DE66-AEDD-88209BC7FFF7}"/>
              </a:ext>
            </a:extLst>
          </p:cNvPr>
          <p:cNvSpPr txBox="1"/>
          <p:nvPr/>
        </p:nvSpPr>
        <p:spPr>
          <a:xfrm>
            <a:off x="274247" y="65910"/>
            <a:ext cx="2993367" cy="523220"/>
          </a:xfrm>
          <a:prstGeom prst="rect">
            <a:avLst/>
          </a:prstGeom>
          <a:noFill/>
        </p:spPr>
        <p:txBody>
          <a:bodyPr wrap="square" rtlCol="0">
            <a:spAutoFit/>
          </a:bodyPr>
          <a:lstStyle/>
          <a:p>
            <a:pPr algn="ctr"/>
            <a:r>
              <a:rPr lang="en-GB" sz="2800" b="1" dirty="0">
                <a:solidFill>
                  <a:schemeClr val="bg1"/>
                </a:solidFill>
              </a:rPr>
              <a:t>ADVENT – Day 11</a:t>
            </a:r>
            <a:endParaRPr lang="en-GB" sz="2400" b="1" dirty="0">
              <a:solidFill>
                <a:schemeClr val="bg1"/>
              </a:solidFill>
            </a:endParaRPr>
          </a:p>
        </p:txBody>
      </p:sp>
      <p:pic>
        <p:nvPicPr>
          <p:cNvPr id="30" name="Picture 29" descr="A red and white hat&#10;&#10;Description automatically generated">
            <a:extLst>
              <a:ext uri="{FF2B5EF4-FFF2-40B4-BE49-F238E27FC236}">
                <a16:creationId xmlns:a16="http://schemas.microsoft.com/office/drawing/2014/main" id="{FE6E66AF-1D96-B533-5FFA-5C9498105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32" name="Picture 31" descr="A green and red holly leaves&#10;&#10;Description automatically generated">
            <a:extLst>
              <a:ext uri="{FF2B5EF4-FFF2-40B4-BE49-F238E27FC236}">
                <a16:creationId xmlns:a16="http://schemas.microsoft.com/office/drawing/2014/main" id="{B68FDBAC-D073-7868-C004-0769E0B3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09666" y="220188"/>
            <a:ext cx="528871" cy="388342"/>
          </a:xfrm>
          <a:prstGeom prst="rect">
            <a:avLst/>
          </a:prstGeom>
        </p:spPr>
      </p:pic>
      <p:sp>
        <p:nvSpPr>
          <p:cNvPr id="2" name="TextBox 1">
            <a:extLst>
              <a:ext uri="{FF2B5EF4-FFF2-40B4-BE49-F238E27FC236}">
                <a16:creationId xmlns:a16="http://schemas.microsoft.com/office/drawing/2014/main" id="{96F3F034-CDCD-B4B7-5B0A-C9059D44AB74}"/>
              </a:ext>
            </a:extLst>
          </p:cNvPr>
          <p:cNvSpPr txBox="1"/>
          <p:nvPr/>
        </p:nvSpPr>
        <p:spPr>
          <a:xfrm>
            <a:off x="272225" y="858560"/>
            <a:ext cx="6043835" cy="1200329"/>
          </a:xfrm>
          <a:prstGeom prst="rect">
            <a:avLst/>
          </a:prstGeom>
          <a:noFill/>
        </p:spPr>
        <p:txBody>
          <a:bodyPr wrap="square" rtlCol="0">
            <a:spAutoFit/>
          </a:bodyPr>
          <a:lstStyle/>
          <a:p>
            <a:r>
              <a:rPr lang="en-GB" dirty="0">
                <a:solidFill>
                  <a:prstClr val="black"/>
                </a:solidFill>
                <a:latin typeface="Calibri" panose="020F0502020204030204"/>
              </a:rPr>
              <a:t>Rudoph is 7 years older than Cupid.  </a:t>
            </a:r>
          </a:p>
          <a:p>
            <a:r>
              <a:rPr lang="en-GB" dirty="0">
                <a:solidFill>
                  <a:prstClr val="black"/>
                </a:solidFill>
                <a:latin typeface="Calibri" panose="020F0502020204030204"/>
              </a:rPr>
              <a:t>Next year he will be twice as old as Cupid. </a:t>
            </a:r>
          </a:p>
          <a:p>
            <a:r>
              <a:rPr lang="en-GB" dirty="0">
                <a:solidFill>
                  <a:prstClr val="black"/>
                </a:solidFill>
                <a:latin typeface="Calibri" panose="020F0502020204030204"/>
              </a:rPr>
              <a:t> </a:t>
            </a:r>
          </a:p>
          <a:p>
            <a:r>
              <a:rPr lang="en-GB" dirty="0">
                <a:solidFill>
                  <a:prstClr val="black"/>
                </a:solidFill>
                <a:latin typeface="Calibri" panose="020F0502020204030204"/>
              </a:rPr>
              <a:t>How old is Rudolph now?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3D5250-FA2F-2999-3A30-6706398AF4C6}"/>
                  </a:ext>
                </a:extLst>
              </p:cNvPr>
              <p:cNvSpPr txBox="1"/>
              <p:nvPr/>
            </p:nvSpPr>
            <p:spPr>
              <a:xfrm>
                <a:off x="383909" y="2366769"/>
                <a:ext cx="4811992" cy="3970318"/>
              </a:xfrm>
              <a:prstGeom prst="rect">
                <a:avLst/>
              </a:prstGeom>
              <a:noFill/>
            </p:spPr>
            <p:txBody>
              <a:bodyPr wrap="square" rtlCol="0">
                <a:spAutoFit/>
              </a:bodyPr>
              <a:lstStyle/>
              <a:p>
                <a:r>
                  <a:rPr lang="en-GB" u="sng" dirty="0">
                    <a:solidFill>
                      <a:srgbClr val="FF0000"/>
                    </a:solidFill>
                    <a:latin typeface="Calibri" panose="020F0502020204030204"/>
                  </a:rPr>
                  <a:t>Now</a:t>
                </a:r>
              </a:p>
              <a:p>
                <a:r>
                  <a:rPr lang="en-GB" dirty="0">
                    <a:solidFill>
                      <a:srgbClr val="FF0000"/>
                    </a:solidFill>
                    <a:latin typeface="Calibri" panose="020F0502020204030204"/>
                  </a:rPr>
                  <a:t>We do not know Cupid’s age:  </a:t>
                </a:r>
                <a14:m>
                  <m:oMath xmlns:m="http://schemas.openxmlformats.org/officeDocument/2006/math">
                    <m:r>
                      <a:rPr lang="en-GB" i="1" dirty="0">
                        <a:solidFill>
                          <a:prstClr val="black"/>
                        </a:solidFill>
                        <a:latin typeface="Cambria Math" panose="02040503050406030204" pitchFamily="18" charset="0"/>
                      </a:rPr>
                      <m:t>𝑥</m:t>
                    </m:r>
                  </m:oMath>
                </a14:m>
                <a:r>
                  <a:rPr lang="en-GB" dirty="0">
                    <a:solidFill>
                      <a:srgbClr val="FF0000"/>
                    </a:solidFill>
                    <a:latin typeface="Calibri" panose="020F0502020204030204"/>
                  </a:rPr>
                  <a:t> </a:t>
                </a:r>
              </a:p>
              <a:p>
                <a:r>
                  <a:rPr lang="en-GB" dirty="0">
                    <a:solidFill>
                      <a:srgbClr val="FF0000"/>
                    </a:solidFill>
                    <a:latin typeface="Calibri" panose="020F0502020204030204"/>
                  </a:rPr>
                  <a:t>Rudolph is seven years older than Cupid:  </a:t>
                </a:r>
                <a14:m>
                  <m:oMath xmlns:m="http://schemas.openxmlformats.org/officeDocument/2006/math">
                    <m:r>
                      <a:rPr lang="en-GB" i="1" dirty="0">
                        <a:solidFill>
                          <a:prstClr val="black"/>
                        </a:solidFill>
                        <a:latin typeface="Cambria Math" panose="02040503050406030204" pitchFamily="18" charset="0"/>
                      </a:rPr>
                      <m:t>𝑥</m:t>
                    </m:r>
                    <m:r>
                      <a:rPr lang="en-GB" i="1" dirty="0">
                        <a:solidFill>
                          <a:prstClr val="black"/>
                        </a:solidFill>
                        <a:latin typeface="Cambria Math" panose="02040503050406030204" pitchFamily="18" charset="0"/>
                        <a:ea typeface="Cambria Math" panose="02040503050406030204" pitchFamily="18" charset="0"/>
                      </a:rPr>
                      <m:t>+ </m:t>
                    </m:r>
                  </m:oMath>
                </a14:m>
                <a:r>
                  <a:rPr lang="en-GB" dirty="0">
                    <a:solidFill>
                      <a:prstClr val="black"/>
                    </a:solidFill>
                    <a:latin typeface="Calibri" panose="020F0502020204030204"/>
                  </a:rPr>
                  <a:t>7  </a:t>
                </a:r>
              </a:p>
              <a:p>
                <a:endParaRPr lang="en-GB" dirty="0">
                  <a:solidFill>
                    <a:srgbClr val="FF0000"/>
                  </a:solidFill>
                  <a:latin typeface="Calibri" panose="020F0502020204030204"/>
                </a:endParaRPr>
              </a:p>
              <a:p>
                <a:r>
                  <a:rPr lang="en-GB" u="sng" dirty="0">
                    <a:solidFill>
                      <a:srgbClr val="FF0000"/>
                    </a:solidFill>
                    <a:latin typeface="Calibri" panose="020F0502020204030204"/>
                  </a:rPr>
                  <a:t>Next year</a:t>
                </a:r>
              </a:p>
              <a:p>
                <a:r>
                  <a:rPr lang="en-GB" dirty="0">
                    <a:solidFill>
                      <a:srgbClr val="FF0000"/>
                    </a:solidFill>
                    <a:latin typeface="Calibri" panose="020F0502020204030204"/>
                  </a:rPr>
                  <a:t>Cupid:  </a:t>
                </a:r>
                <a14:m>
                  <m:oMath xmlns:m="http://schemas.openxmlformats.org/officeDocument/2006/math">
                    <m:r>
                      <a:rPr lang="en-GB" i="1" dirty="0">
                        <a:solidFill>
                          <a:prstClr val="black"/>
                        </a:solidFill>
                        <a:latin typeface="Cambria Math" panose="02040503050406030204" pitchFamily="18" charset="0"/>
                      </a:rPr>
                      <m:t>𝑥</m:t>
                    </m:r>
                    <m:r>
                      <a:rPr lang="en-GB" i="1" dirty="0">
                        <a:solidFill>
                          <a:prstClr val="black"/>
                        </a:solidFill>
                        <a:latin typeface="Cambria Math" panose="02040503050406030204" pitchFamily="18" charset="0"/>
                      </a:rPr>
                      <m:t>+</m:t>
                    </m:r>
                  </m:oMath>
                </a14:m>
                <a:r>
                  <a:rPr lang="en-GB" dirty="0">
                    <a:solidFill>
                      <a:prstClr val="black"/>
                    </a:solidFill>
                    <a:latin typeface="Calibri" panose="020F0502020204030204"/>
                  </a:rPr>
                  <a:t> 1</a:t>
                </a:r>
              </a:p>
              <a:p>
                <a:r>
                  <a:rPr lang="en-GB" dirty="0">
                    <a:solidFill>
                      <a:srgbClr val="FF0000"/>
                    </a:solidFill>
                    <a:latin typeface="Calibri" panose="020F0502020204030204"/>
                  </a:rPr>
                  <a:t>Rudolph: </a:t>
                </a:r>
                <a:r>
                  <a:rPr lang="en-GB" dirty="0">
                    <a:solidFill>
                      <a:prstClr val="black"/>
                    </a:solidFill>
                    <a:latin typeface="Calibri" panose="020F0502020204030204"/>
                  </a:rPr>
                  <a:t>(</a:t>
                </a:r>
                <a14:m>
                  <m:oMath xmlns:m="http://schemas.openxmlformats.org/officeDocument/2006/math">
                    <m:r>
                      <a:rPr lang="en-GB" i="1" dirty="0">
                        <a:solidFill>
                          <a:prstClr val="black"/>
                        </a:solidFill>
                        <a:latin typeface="Cambria Math" panose="02040503050406030204" pitchFamily="18" charset="0"/>
                      </a:rPr>
                      <m:t>𝑥</m:t>
                    </m:r>
                    <m:r>
                      <a:rPr lang="en-GB" i="1" dirty="0">
                        <a:solidFill>
                          <a:prstClr val="black"/>
                        </a:solidFill>
                        <a:latin typeface="Cambria Math" panose="02040503050406030204" pitchFamily="18" charset="0"/>
                      </a:rPr>
                      <m:t>+</m:t>
                    </m:r>
                  </m:oMath>
                </a14:m>
                <a:r>
                  <a:rPr lang="en-GB" dirty="0">
                    <a:solidFill>
                      <a:prstClr val="black"/>
                    </a:solidFill>
                    <a:latin typeface="Calibri" panose="020F0502020204030204"/>
                  </a:rPr>
                  <a:t> 7) </a:t>
                </a:r>
                <a14:m>
                  <m:oMath xmlns:m="http://schemas.openxmlformats.org/officeDocument/2006/math">
                    <m:r>
                      <a:rPr lang="en-GB" i="1" dirty="0">
                        <a:solidFill>
                          <a:prstClr val="black"/>
                        </a:solidFill>
                        <a:latin typeface="Cambria Math" panose="02040503050406030204" pitchFamily="18" charset="0"/>
                      </a:rPr>
                      <m:t>+ </m:t>
                    </m:r>
                  </m:oMath>
                </a14:m>
                <a:r>
                  <a:rPr lang="en-GB" dirty="0">
                    <a:solidFill>
                      <a:prstClr val="black"/>
                    </a:solidFill>
                    <a:latin typeface="Calibri" panose="020F0502020204030204"/>
                  </a:rPr>
                  <a:t>1</a:t>
                </a:r>
              </a:p>
              <a:p>
                <a:endParaRPr lang="en-GB" dirty="0">
                  <a:solidFill>
                    <a:srgbClr val="FF0000"/>
                  </a:solidFill>
                  <a:latin typeface="Calibri" panose="020F0502020204030204"/>
                </a:endParaRPr>
              </a:p>
              <a:p>
                <a:r>
                  <a:rPr lang="en-GB" u="sng" dirty="0">
                    <a:solidFill>
                      <a:srgbClr val="FF0000"/>
                    </a:solidFill>
                    <a:latin typeface="Calibri" panose="020F0502020204030204"/>
                  </a:rPr>
                  <a:t>As an equation</a:t>
                </a:r>
                <a:endParaRPr lang="en-GB" dirty="0">
                  <a:solidFill>
                    <a:srgbClr val="FF0000"/>
                  </a:solidFill>
                  <a:latin typeface="Calibri" panose="020F0502020204030204"/>
                </a:endParaRPr>
              </a:p>
              <a:p>
                <a14:m>
                  <m:oMath xmlns:m="http://schemas.openxmlformats.org/officeDocument/2006/math">
                    <m:r>
                      <a:rPr lang="en-GB" i="1" dirty="0">
                        <a:solidFill>
                          <a:prstClr val="black"/>
                        </a:solidFill>
                        <a:latin typeface="Cambria Math" panose="02040503050406030204" pitchFamily="18" charset="0"/>
                      </a:rPr>
                      <m:t>(</m:t>
                    </m:r>
                    <m:r>
                      <a:rPr lang="en-GB" i="1" dirty="0">
                        <a:solidFill>
                          <a:prstClr val="black"/>
                        </a:solidFill>
                        <a:latin typeface="Cambria Math" panose="02040503050406030204" pitchFamily="18" charset="0"/>
                      </a:rPr>
                      <m:t>𝑥</m:t>
                    </m:r>
                    <m:r>
                      <a:rPr lang="en-GB" i="1" dirty="0">
                        <a:solidFill>
                          <a:prstClr val="black"/>
                        </a:solidFill>
                        <a:latin typeface="Cambria Math" panose="02040503050406030204" pitchFamily="18" charset="0"/>
                      </a:rPr>
                      <m:t>+</m:t>
                    </m:r>
                  </m:oMath>
                </a14:m>
                <a:r>
                  <a:rPr lang="en-GB" dirty="0">
                    <a:solidFill>
                      <a:prstClr val="black"/>
                    </a:solidFill>
                    <a:latin typeface="Calibri" panose="020F0502020204030204"/>
                  </a:rPr>
                  <a:t> 7) </a:t>
                </a:r>
                <a14:m>
                  <m:oMath xmlns:m="http://schemas.openxmlformats.org/officeDocument/2006/math">
                    <m:r>
                      <a:rPr lang="en-GB" i="1" dirty="0">
                        <a:solidFill>
                          <a:prstClr val="black"/>
                        </a:solidFill>
                        <a:latin typeface="Cambria Math" panose="02040503050406030204" pitchFamily="18" charset="0"/>
                        <a:ea typeface="Cambria Math" panose="02040503050406030204" pitchFamily="18" charset="0"/>
                      </a:rPr>
                      <m:t>+</m:t>
                    </m:r>
                  </m:oMath>
                </a14:m>
                <a:r>
                  <a:rPr lang="en-GB" dirty="0">
                    <a:solidFill>
                      <a:prstClr val="black"/>
                    </a:solidFill>
                    <a:latin typeface="Calibri" panose="020F0502020204030204"/>
                  </a:rPr>
                  <a:t> 1 </a:t>
                </a:r>
                <a14:m>
                  <m:oMath xmlns:m="http://schemas.openxmlformats.org/officeDocument/2006/math">
                    <m:r>
                      <a:rPr lang="en-GB" i="1" dirty="0">
                        <a:solidFill>
                          <a:prstClr val="black"/>
                        </a:solidFill>
                        <a:latin typeface="Cambria Math" panose="02040503050406030204" pitchFamily="18" charset="0"/>
                        <a:ea typeface="Cambria Math" panose="02040503050406030204" pitchFamily="18" charset="0"/>
                      </a:rPr>
                      <m:t>=</m:t>
                    </m:r>
                  </m:oMath>
                </a14:m>
                <a:r>
                  <a:rPr lang="en-GB" dirty="0">
                    <a:solidFill>
                      <a:prstClr val="black"/>
                    </a:solidFill>
                    <a:latin typeface="Calibri" panose="020F0502020204030204"/>
                  </a:rPr>
                  <a:t> 2(</a:t>
                </a:r>
                <a14:m>
                  <m:oMath xmlns:m="http://schemas.openxmlformats.org/officeDocument/2006/math">
                    <m:r>
                      <a:rPr lang="en-GB" i="1" dirty="0">
                        <a:solidFill>
                          <a:prstClr val="black"/>
                        </a:solidFill>
                        <a:latin typeface="Cambria Math" panose="02040503050406030204" pitchFamily="18" charset="0"/>
                      </a:rPr>
                      <m:t>𝑥</m:t>
                    </m:r>
                    <m:r>
                      <a:rPr lang="en-GB" i="1" dirty="0">
                        <a:solidFill>
                          <a:prstClr val="black"/>
                        </a:solidFill>
                        <a:latin typeface="Cambria Math" panose="02040503050406030204" pitchFamily="18" charset="0"/>
                      </a:rPr>
                      <m:t>+</m:t>
                    </m:r>
                  </m:oMath>
                </a14:m>
                <a:r>
                  <a:rPr lang="en-GB" dirty="0">
                    <a:solidFill>
                      <a:prstClr val="black"/>
                    </a:solidFill>
                    <a:latin typeface="Calibri" panose="020F0502020204030204"/>
                  </a:rPr>
                  <a:t> 1)</a:t>
                </a:r>
              </a:p>
              <a:p>
                <a14:m>
                  <m:oMath xmlns:m="http://schemas.openxmlformats.org/officeDocument/2006/math">
                    <m:r>
                      <a:rPr lang="en-GB" i="1" dirty="0">
                        <a:solidFill>
                          <a:prstClr val="black"/>
                        </a:solidFill>
                        <a:latin typeface="Cambria Math" panose="02040503050406030204" pitchFamily="18" charset="0"/>
                      </a:rPr>
                      <m:t>                  </m:t>
                    </m:r>
                    <m:r>
                      <a:rPr lang="en-GB" b="0" i="1" dirty="0" smtClean="0">
                        <a:solidFill>
                          <a:prstClr val="black"/>
                        </a:solidFill>
                        <a:latin typeface="Cambria Math" panose="02040503050406030204" pitchFamily="18" charset="0"/>
                      </a:rPr>
                      <m:t> </m:t>
                    </m:r>
                    <m:r>
                      <a:rPr lang="en-GB" i="1" dirty="0">
                        <a:solidFill>
                          <a:prstClr val="black"/>
                        </a:solidFill>
                        <a:latin typeface="Cambria Math" panose="02040503050406030204" pitchFamily="18" charset="0"/>
                      </a:rPr>
                      <m:t>𝑥</m:t>
                    </m:r>
                    <m:r>
                      <a:rPr lang="en-GB" i="1" dirty="0">
                        <a:solidFill>
                          <a:prstClr val="black"/>
                        </a:solidFill>
                        <a:latin typeface="Cambria Math" panose="02040503050406030204" pitchFamily="18" charset="0"/>
                        <a:ea typeface="Cambria Math" panose="02040503050406030204" pitchFamily="18" charset="0"/>
                      </a:rPr>
                      <m:t>=</m:t>
                    </m:r>
                  </m:oMath>
                </a14:m>
                <a:r>
                  <a:rPr lang="en-GB" dirty="0">
                    <a:solidFill>
                      <a:prstClr val="black"/>
                    </a:solidFill>
                    <a:latin typeface="Calibri" panose="020F0502020204030204"/>
                  </a:rPr>
                  <a:t> 6</a:t>
                </a:r>
              </a:p>
              <a:p>
                <a:endParaRPr lang="en-GB" dirty="0">
                  <a:solidFill>
                    <a:srgbClr val="FF0000"/>
                  </a:solidFill>
                  <a:latin typeface="Calibri" panose="020F0502020204030204"/>
                </a:endParaRPr>
              </a:p>
              <a:p>
                <a:r>
                  <a:rPr lang="en-GB" dirty="0">
                    <a:solidFill>
                      <a:srgbClr val="FF0000"/>
                    </a:solidFill>
                    <a:latin typeface="Calibri" panose="020F0502020204030204"/>
                  </a:rPr>
                  <a:t>How old is Rudolph now?  </a:t>
                </a:r>
              </a:p>
              <a:p>
                <a:r>
                  <a:rPr lang="en-GB" dirty="0">
                    <a:solidFill>
                      <a:srgbClr val="FF0000"/>
                    </a:solidFill>
                    <a:latin typeface="Calibri" panose="020F0502020204030204"/>
                  </a:rPr>
                  <a:t>6 </a:t>
                </a:r>
                <a14:m>
                  <m:oMath xmlns:m="http://schemas.openxmlformats.org/officeDocument/2006/math">
                    <m:r>
                      <a:rPr lang="en-GB" i="1" dirty="0">
                        <a:solidFill>
                          <a:srgbClr val="FF0000"/>
                        </a:solidFill>
                        <a:latin typeface="Cambria Math" panose="02040503050406030204" pitchFamily="18" charset="0"/>
                        <a:ea typeface="Cambria Math" panose="02040503050406030204" pitchFamily="18" charset="0"/>
                      </a:rPr>
                      <m:t>+</m:t>
                    </m:r>
                  </m:oMath>
                </a14:m>
                <a:r>
                  <a:rPr lang="en-GB" dirty="0">
                    <a:solidFill>
                      <a:srgbClr val="FF0000"/>
                    </a:solidFill>
                    <a:latin typeface="Calibri" panose="020F0502020204030204"/>
                  </a:rPr>
                  <a:t> 7 </a:t>
                </a:r>
                <a14:m>
                  <m:oMath xmlns:m="http://schemas.openxmlformats.org/officeDocument/2006/math">
                    <m:r>
                      <a:rPr lang="en-GB" i="1" dirty="0">
                        <a:solidFill>
                          <a:srgbClr val="FF0000"/>
                        </a:solidFill>
                        <a:latin typeface="Cambria Math" panose="02040503050406030204" pitchFamily="18" charset="0"/>
                        <a:ea typeface="Cambria Math" panose="02040503050406030204" pitchFamily="18" charset="0"/>
                      </a:rPr>
                      <m:t>=</m:t>
                    </m:r>
                  </m:oMath>
                </a14:m>
                <a:r>
                  <a:rPr lang="en-GB" dirty="0">
                    <a:solidFill>
                      <a:srgbClr val="FF0000"/>
                    </a:solidFill>
                    <a:latin typeface="Calibri" panose="020F0502020204030204"/>
                  </a:rPr>
                  <a:t> 13 years old</a:t>
                </a:r>
              </a:p>
            </p:txBody>
          </p:sp>
        </mc:Choice>
        <mc:Fallback xmlns="">
          <p:sp>
            <p:nvSpPr>
              <p:cNvPr id="6" name="TextBox 5">
                <a:extLst>
                  <a:ext uri="{FF2B5EF4-FFF2-40B4-BE49-F238E27FC236}">
                    <a16:creationId xmlns:a16="http://schemas.microsoft.com/office/drawing/2014/main" id="{933D5250-FA2F-2999-3A30-6706398AF4C6}"/>
                  </a:ext>
                </a:extLst>
              </p:cNvPr>
              <p:cNvSpPr txBox="1">
                <a:spLocks noRot="1" noChangeAspect="1" noMove="1" noResize="1" noEditPoints="1" noAdjustHandles="1" noChangeArrowheads="1" noChangeShapeType="1" noTextEdit="1"/>
              </p:cNvSpPr>
              <p:nvPr/>
            </p:nvSpPr>
            <p:spPr>
              <a:xfrm>
                <a:off x="383909" y="2366769"/>
                <a:ext cx="4811992" cy="3970318"/>
              </a:xfrm>
              <a:prstGeom prst="rect">
                <a:avLst/>
              </a:prstGeom>
              <a:blipFill>
                <a:blip r:embed="rId5"/>
                <a:stretch>
                  <a:fillRect l="-1141" t="-767" b="-1380"/>
                </a:stretch>
              </a:blipFill>
            </p:spPr>
            <p:txBody>
              <a:bodyPr/>
              <a:lstStyle/>
              <a:p>
                <a:r>
                  <a:rPr lang="en-GB">
                    <a:noFill/>
                  </a:rPr>
                  <a:t> </a:t>
                </a:r>
              </a:p>
            </p:txBody>
          </p:sp>
        </mc:Fallback>
      </mc:AlternateContent>
      <p:grpSp>
        <p:nvGrpSpPr>
          <p:cNvPr id="7" name="Group 6">
            <a:extLst>
              <a:ext uri="{FF2B5EF4-FFF2-40B4-BE49-F238E27FC236}">
                <a16:creationId xmlns:a16="http://schemas.microsoft.com/office/drawing/2014/main" id="{E0416600-CF83-8C13-B56B-E35095773D00}"/>
              </a:ext>
            </a:extLst>
          </p:cNvPr>
          <p:cNvGrpSpPr/>
          <p:nvPr/>
        </p:nvGrpSpPr>
        <p:grpSpPr>
          <a:xfrm>
            <a:off x="1701686" y="4537149"/>
            <a:ext cx="4114392" cy="898248"/>
            <a:chOff x="1463425" y="5152296"/>
            <a:chExt cx="4114392" cy="898248"/>
          </a:xfrm>
        </p:grpSpPr>
        <p:sp>
          <p:nvSpPr>
            <p:cNvPr id="8" name="Arc 7">
              <a:extLst>
                <a:ext uri="{FF2B5EF4-FFF2-40B4-BE49-F238E27FC236}">
                  <a16:creationId xmlns:a16="http://schemas.microsoft.com/office/drawing/2014/main" id="{DE4D680E-2CB2-B5BF-16BB-E363DAB4D495}"/>
                </a:ext>
              </a:extLst>
            </p:cNvPr>
            <p:cNvSpPr/>
            <p:nvPr/>
          </p:nvSpPr>
          <p:spPr>
            <a:xfrm rot="19061453">
              <a:off x="1463425" y="5410464"/>
              <a:ext cx="1014754" cy="640080"/>
            </a:xfrm>
            <a:prstGeom prst="arc">
              <a:avLst>
                <a:gd name="adj1" fmla="val 16200000"/>
                <a:gd name="adj2" fmla="val 20630719"/>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A77A2100-D661-2DFF-2319-31331AAB8635}"/>
                </a:ext>
              </a:extLst>
            </p:cNvPr>
            <p:cNvSpPr txBox="1"/>
            <p:nvPr/>
          </p:nvSpPr>
          <p:spPr>
            <a:xfrm>
              <a:off x="2159263" y="5152296"/>
              <a:ext cx="3418554" cy="319639"/>
            </a:xfrm>
            <a:prstGeom prst="rect">
              <a:avLst/>
            </a:prstGeom>
            <a:noFill/>
          </p:spPr>
          <p:txBody>
            <a:bodyPr wrap="square" rtlCol="0">
              <a:spAutoFit/>
            </a:bodyPr>
            <a:lstStyle/>
            <a:p>
              <a:r>
                <a:rPr lang="en-GB" sz="1477" dirty="0">
                  <a:solidFill>
                    <a:prstClr val="black"/>
                  </a:solidFill>
                  <a:latin typeface="Calibri" panose="020F0502020204030204"/>
                </a:rPr>
                <a:t>Rudolph is twice as old as Cupid  </a:t>
              </a:r>
            </a:p>
          </p:txBody>
        </p:sp>
      </p:gr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5681F282-022D-34E8-309C-66D78604AA75}"/>
                  </a:ext>
                </a:extLst>
              </p:cNvPr>
              <p:cNvGraphicFramePr>
                <a:graphicFrameLocks noGrp="1"/>
              </p:cNvGraphicFramePr>
              <p:nvPr>
                <p:extLst>
                  <p:ext uri="{D42A27DB-BD31-4B8C-83A1-F6EECF244321}">
                    <p14:modId xmlns:p14="http://schemas.microsoft.com/office/powerpoint/2010/main" val="4168310855"/>
                  </p:ext>
                </p:extLst>
              </p:nvPr>
            </p:nvGraphicFramePr>
            <p:xfrm>
              <a:off x="5999390" y="3387908"/>
              <a:ext cx="3215640" cy="110744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4205415068"/>
                        </a:ext>
                      </a:extLst>
                    </a:gridCol>
                    <a:gridCol w="939800">
                      <a:extLst>
                        <a:ext uri="{9D8B030D-6E8A-4147-A177-3AD203B41FA5}">
                          <a16:colId xmlns:a16="http://schemas.microsoft.com/office/drawing/2014/main" val="4242309844"/>
                        </a:ext>
                      </a:extLst>
                    </a:gridCol>
                    <a:gridCol w="1270000">
                      <a:extLst>
                        <a:ext uri="{9D8B030D-6E8A-4147-A177-3AD203B41FA5}">
                          <a16:colId xmlns:a16="http://schemas.microsoft.com/office/drawing/2014/main" val="3348769782"/>
                        </a:ext>
                      </a:extLst>
                    </a:gridCol>
                  </a:tblGrid>
                  <a:tr h="266848">
                    <a:tc>
                      <a:txBody>
                        <a:bodyPr/>
                        <a:lstStyle/>
                        <a:p>
                          <a:pPr algn="ctr"/>
                          <a:endParaRPr lang="en-GB" dirty="0">
                            <a:solidFill>
                              <a:schemeClr val="tx1"/>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Now</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Next year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5266016"/>
                      </a:ext>
                    </a:extLst>
                  </a:tr>
                  <a:tr h="370840">
                    <a:tc>
                      <a:txBody>
                        <a:bodyPr/>
                        <a:lstStyle/>
                        <a:p>
                          <a:pPr algn="ctr"/>
                          <a:r>
                            <a:rPr lang="en-GB" dirty="0">
                              <a:solidFill>
                                <a:schemeClr val="tx1"/>
                              </a:solidFill>
                            </a:rPr>
                            <a:t>Rudolph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lang="en-GB" sz="1800" i="1" dirty="0" smtClean="0">
                                  <a:latin typeface="Cambria Math" panose="02040503050406030204" pitchFamily="18" charset="0"/>
                                </a:rPr>
                                <m:t>𝑥</m:t>
                              </m:r>
                            </m:oMath>
                          </a14:m>
                          <a:r>
                            <a:rPr lang="en-GB" dirty="0">
                              <a:solidFill>
                                <a:schemeClr val="tx1"/>
                              </a:solidFill>
                            </a:rPr>
                            <a:t> </a:t>
                          </a:r>
                          <a14:m>
                            <m:oMath xmlns:m="http://schemas.openxmlformats.org/officeDocument/2006/math">
                              <m:r>
                                <a:rPr lang="en-GB" i="1" dirty="0" smtClean="0">
                                  <a:solidFill>
                                    <a:schemeClr val="tx1"/>
                                  </a:solidFill>
                                  <a:latin typeface="Cambria Math" panose="02040503050406030204" pitchFamily="18" charset="0"/>
                                  <a:ea typeface="Cambria Math" panose="02040503050406030204" pitchFamily="18" charset="0"/>
                                </a:rPr>
                                <m:t>+</m:t>
                              </m:r>
                            </m:oMath>
                          </a14:m>
                          <a:r>
                            <a:rPr lang="en-GB" dirty="0">
                              <a:solidFill>
                                <a:schemeClr val="tx1"/>
                              </a:solidFill>
                            </a:rPr>
                            <a:t> 7</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a:t>
                          </a:r>
                          <a14:m>
                            <m:oMath xmlns:m="http://schemas.openxmlformats.org/officeDocument/2006/math">
                              <m:r>
                                <a:rPr lang="en-GB" sz="1800" i="1" dirty="0" smtClean="0">
                                  <a:latin typeface="Cambria Math" panose="02040503050406030204" pitchFamily="18" charset="0"/>
                                </a:rPr>
                                <m:t>𝑥</m:t>
                              </m:r>
                            </m:oMath>
                          </a14:m>
                          <a:r>
                            <a:rPr lang="en-GB" dirty="0">
                              <a:solidFill>
                                <a:schemeClr val="tx1"/>
                              </a:solidFill>
                            </a:rPr>
                            <a:t> </a:t>
                          </a:r>
                          <a14:m>
                            <m:oMath xmlns:m="http://schemas.openxmlformats.org/officeDocument/2006/math">
                              <m:r>
                                <a:rPr lang="en-GB" i="1" dirty="0" smtClean="0">
                                  <a:solidFill>
                                    <a:schemeClr val="tx1"/>
                                  </a:solidFill>
                                  <a:latin typeface="Cambria Math" panose="02040503050406030204" pitchFamily="18" charset="0"/>
                                  <a:ea typeface="Cambria Math" panose="02040503050406030204" pitchFamily="18" charset="0"/>
                                </a:rPr>
                                <m:t>+</m:t>
                              </m:r>
                            </m:oMath>
                          </a14:m>
                          <a:r>
                            <a:rPr lang="en-GB" dirty="0">
                              <a:solidFill>
                                <a:schemeClr val="tx1"/>
                              </a:solidFill>
                            </a:rPr>
                            <a:t> 7) </a:t>
                          </a:r>
                          <a14:m>
                            <m:oMath xmlns:m="http://schemas.openxmlformats.org/officeDocument/2006/math">
                              <m:r>
                                <a:rPr lang="en-GB" i="1" dirty="0" smtClean="0">
                                  <a:solidFill>
                                    <a:schemeClr val="accent2">
                                      <a:lumMod val="75000"/>
                                    </a:schemeClr>
                                  </a:solidFill>
                                  <a:latin typeface="Cambria Math" panose="02040503050406030204" pitchFamily="18" charset="0"/>
                                  <a:ea typeface="Cambria Math" panose="02040503050406030204" pitchFamily="18" charset="0"/>
                                </a:rPr>
                                <m:t>+</m:t>
                              </m:r>
                            </m:oMath>
                          </a14:m>
                          <a:r>
                            <a:rPr lang="en-GB" dirty="0">
                              <a:solidFill>
                                <a:schemeClr val="accent2">
                                  <a:lumMod val="75000"/>
                                </a:schemeClr>
                              </a:solidFill>
                            </a:rPr>
                            <a:t> 1</a:t>
                          </a:r>
                          <a:endParaRPr lang="en-GB"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8055176"/>
                      </a:ext>
                    </a:extLst>
                  </a:tr>
                  <a:tr h="370840">
                    <a:tc>
                      <a:txBody>
                        <a:bodyPr/>
                        <a:lstStyle/>
                        <a:p>
                          <a:pPr algn="ctr"/>
                          <a:r>
                            <a:rPr lang="en-GB" dirty="0">
                              <a:solidFill>
                                <a:schemeClr val="tx1"/>
                              </a:solidFill>
                            </a:rPr>
                            <a:t>Cupid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1800" i="1" dirty="0" smtClean="0">
                                    <a:latin typeface="Cambria Math" panose="02040503050406030204" pitchFamily="18" charset="0"/>
                                  </a:rPr>
                                  <m:t>𝑥</m:t>
                                </m:r>
                              </m:oMath>
                            </m:oMathPara>
                          </a14:m>
                          <a:endParaRPr lang="en-GB"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lang="en-GB" sz="1800" i="1" dirty="0" smtClean="0">
                                  <a:latin typeface="Cambria Math" panose="02040503050406030204" pitchFamily="18" charset="0"/>
                                </a:rPr>
                                <m:t>𝑥</m:t>
                              </m:r>
                            </m:oMath>
                          </a14:m>
                          <a:r>
                            <a:rPr lang="en-GB" dirty="0">
                              <a:solidFill>
                                <a:schemeClr val="tx1"/>
                              </a:solidFill>
                            </a:rPr>
                            <a:t> </a:t>
                          </a:r>
                          <a14:m>
                            <m:oMath xmlns:m="http://schemas.openxmlformats.org/officeDocument/2006/math">
                              <m:r>
                                <a:rPr lang="en-GB" i="1" dirty="0" smtClean="0">
                                  <a:solidFill>
                                    <a:schemeClr val="accent2">
                                      <a:lumMod val="75000"/>
                                    </a:schemeClr>
                                  </a:solidFill>
                                  <a:latin typeface="Cambria Math" panose="02040503050406030204" pitchFamily="18" charset="0"/>
                                  <a:ea typeface="Cambria Math" panose="02040503050406030204" pitchFamily="18" charset="0"/>
                                </a:rPr>
                                <m:t>+</m:t>
                              </m:r>
                            </m:oMath>
                          </a14:m>
                          <a:r>
                            <a:rPr lang="en-GB" dirty="0">
                              <a:solidFill>
                                <a:schemeClr val="accent2">
                                  <a:lumMod val="75000"/>
                                </a:schemeClr>
                              </a:solidFill>
                            </a:rPr>
                            <a:t> 1</a:t>
                          </a:r>
                          <a:endParaRPr lang="en-GB"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8386936"/>
                      </a:ext>
                    </a:extLst>
                  </a:tr>
                </a:tbl>
              </a:graphicData>
            </a:graphic>
          </p:graphicFrame>
        </mc:Choice>
        <mc:Fallback xmlns="">
          <p:graphicFrame>
            <p:nvGraphicFramePr>
              <p:cNvPr id="10" name="Table 9">
                <a:extLst>
                  <a:ext uri="{FF2B5EF4-FFF2-40B4-BE49-F238E27FC236}">
                    <a16:creationId xmlns:a16="http://schemas.microsoft.com/office/drawing/2014/main" id="{5681F282-022D-34E8-309C-66D78604AA75}"/>
                  </a:ext>
                </a:extLst>
              </p:cNvPr>
              <p:cNvGraphicFramePr>
                <a:graphicFrameLocks noGrp="1"/>
              </p:cNvGraphicFramePr>
              <p:nvPr>
                <p:extLst>
                  <p:ext uri="{D42A27DB-BD31-4B8C-83A1-F6EECF244321}">
                    <p14:modId xmlns:p14="http://schemas.microsoft.com/office/powerpoint/2010/main" val="4168310855"/>
                  </p:ext>
                </p:extLst>
              </p:nvPr>
            </p:nvGraphicFramePr>
            <p:xfrm>
              <a:off x="5999390" y="3387908"/>
              <a:ext cx="3215640" cy="110744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4205415068"/>
                        </a:ext>
                      </a:extLst>
                    </a:gridCol>
                    <a:gridCol w="939800">
                      <a:extLst>
                        <a:ext uri="{9D8B030D-6E8A-4147-A177-3AD203B41FA5}">
                          <a16:colId xmlns:a16="http://schemas.microsoft.com/office/drawing/2014/main" val="4242309844"/>
                        </a:ext>
                      </a:extLst>
                    </a:gridCol>
                    <a:gridCol w="1270000">
                      <a:extLst>
                        <a:ext uri="{9D8B030D-6E8A-4147-A177-3AD203B41FA5}">
                          <a16:colId xmlns:a16="http://schemas.microsoft.com/office/drawing/2014/main" val="3348769782"/>
                        </a:ext>
                      </a:extLst>
                    </a:gridCol>
                  </a:tblGrid>
                  <a:tr h="365760">
                    <a:tc>
                      <a:txBody>
                        <a:bodyPr/>
                        <a:lstStyle/>
                        <a:p>
                          <a:pPr algn="ctr"/>
                          <a:endParaRPr lang="en-GB" dirty="0">
                            <a:solidFill>
                              <a:schemeClr val="tx1"/>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Now</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Next year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5266016"/>
                      </a:ext>
                    </a:extLst>
                  </a:tr>
                  <a:tr h="370840">
                    <a:tc>
                      <a:txBody>
                        <a:bodyPr/>
                        <a:lstStyle/>
                        <a:p>
                          <a:pPr algn="ctr"/>
                          <a:r>
                            <a:rPr lang="en-GB" dirty="0">
                              <a:solidFill>
                                <a:schemeClr val="tx1"/>
                              </a:solidFill>
                            </a:rPr>
                            <a:t>Rudolph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a:blip r:embed="rId6"/>
                          <a:stretch>
                            <a:fillRect l="-108442" t="-104839" r="-137662" b="-122581"/>
                          </a:stretch>
                        </a:blip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a:blip r:embed="rId6"/>
                          <a:stretch>
                            <a:fillRect l="-153589" t="-104839" r="-1435" b="-122581"/>
                          </a:stretch>
                        </a:blipFill>
                      </a:tcPr>
                    </a:tc>
                    <a:extLst>
                      <a:ext uri="{0D108BD9-81ED-4DB2-BD59-A6C34878D82A}">
                        <a16:rowId xmlns:a16="http://schemas.microsoft.com/office/drawing/2014/main" val="2308055176"/>
                      </a:ext>
                    </a:extLst>
                  </a:tr>
                  <a:tr h="370840">
                    <a:tc>
                      <a:txBody>
                        <a:bodyPr/>
                        <a:lstStyle/>
                        <a:p>
                          <a:pPr algn="ctr"/>
                          <a:r>
                            <a:rPr lang="en-GB" dirty="0">
                              <a:solidFill>
                                <a:schemeClr val="tx1"/>
                              </a:solidFill>
                            </a:rPr>
                            <a:t>Cupid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a:blip r:embed="rId6"/>
                          <a:stretch>
                            <a:fillRect l="-108442" t="-208197" r="-137662" b="-24590"/>
                          </a:stretch>
                        </a:blip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a:blip r:embed="rId6"/>
                          <a:stretch>
                            <a:fillRect l="-153589" t="-208197" r="-1435" b="-24590"/>
                          </a:stretch>
                        </a:blipFill>
                      </a:tcPr>
                    </a:tc>
                    <a:extLst>
                      <a:ext uri="{0D108BD9-81ED-4DB2-BD59-A6C34878D82A}">
                        <a16:rowId xmlns:a16="http://schemas.microsoft.com/office/drawing/2014/main" val="4008386936"/>
                      </a:ext>
                    </a:extLst>
                  </a:tr>
                </a:tbl>
              </a:graphicData>
            </a:graphic>
          </p:graphicFrame>
        </mc:Fallback>
      </mc:AlternateContent>
      <p:sp>
        <p:nvSpPr>
          <p:cNvPr id="11" name="Rectangle 10">
            <a:extLst>
              <a:ext uri="{FF2B5EF4-FFF2-40B4-BE49-F238E27FC236}">
                <a16:creationId xmlns:a16="http://schemas.microsoft.com/office/drawing/2014/main" id="{9B27C907-E968-3AEF-0D8E-482304460E28}"/>
              </a:ext>
            </a:extLst>
          </p:cNvPr>
          <p:cNvSpPr/>
          <p:nvPr/>
        </p:nvSpPr>
        <p:spPr>
          <a:xfrm>
            <a:off x="5903266" y="5005783"/>
            <a:ext cx="365051" cy="324000"/>
          </a:xfrm>
          <a:prstGeom prst="rect">
            <a:avLst/>
          </a:prstGeom>
          <a:solidFill>
            <a:schemeClr val="accent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latin typeface="Calibri" panose="020F0502020204030204"/>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5012E21-8DD9-F157-1668-7D41E1DC1BD3}"/>
                  </a:ext>
                </a:extLst>
              </p:cNvPr>
              <p:cNvSpPr txBox="1"/>
              <p:nvPr/>
            </p:nvSpPr>
            <p:spPr>
              <a:xfrm>
                <a:off x="8365234" y="4980974"/>
                <a:ext cx="928800" cy="369332"/>
              </a:xfrm>
              <a:prstGeom prst="rect">
                <a:avLst/>
              </a:prstGeom>
              <a:noFill/>
            </p:spPr>
            <p:txBody>
              <a:bodyPr wrap="square" rtlCol="0">
                <a:spAutoFit/>
              </a:bodyPr>
              <a:lstStyle/>
              <a:p>
                <a14:m>
                  <m:oMath xmlns:m="http://schemas.openxmlformats.org/officeDocument/2006/math">
                    <m:r>
                      <a:rPr lang="en-GB" i="1" dirty="0">
                        <a:solidFill>
                          <a:prstClr val="black"/>
                        </a:solidFill>
                        <a:latin typeface="Cambria Math" panose="02040503050406030204" pitchFamily="18" charset="0"/>
                        <a:ea typeface="Cambria Math" panose="02040503050406030204" pitchFamily="18" charset="0"/>
                      </a:rPr>
                      <m:t>=</m:t>
                    </m:r>
                  </m:oMath>
                </a14:m>
                <a:r>
                  <a:rPr lang="en-GB" dirty="0">
                    <a:solidFill>
                      <a:prstClr val="black"/>
                    </a:solidFill>
                    <a:latin typeface="Calibri" panose="020F0502020204030204"/>
                  </a:rPr>
                  <a:t> 13</a:t>
                </a:r>
              </a:p>
            </p:txBody>
          </p:sp>
        </mc:Choice>
        <mc:Fallback xmlns="">
          <p:sp>
            <p:nvSpPr>
              <p:cNvPr id="12" name="TextBox 11">
                <a:extLst>
                  <a:ext uri="{FF2B5EF4-FFF2-40B4-BE49-F238E27FC236}">
                    <a16:creationId xmlns:a16="http://schemas.microsoft.com/office/drawing/2014/main" id="{85012E21-8DD9-F157-1668-7D41E1DC1BD3}"/>
                  </a:ext>
                </a:extLst>
              </p:cNvPr>
              <p:cNvSpPr txBox="1">
                <a:spLocks noRot="1" noChangeAspect="1" noMove="1" noResize="1" noEditPoints="1" noAdjustHandles="1" noChangeArrowheads="1" noChangeShapeType="1" noTextEdit="1"/>
              </p:cNvSpPr>
              <p:nvPr/>
            </p:nvSpPr>
            <p:spPr>
              <a:xfrm>
                <a:off x="8365234" y="4980974"/>
                <a:ext cx="928800" cy="369332"/>
              </a:xfrm>
              <a:prstGeom prst="rect">
                <a:avLst/>
              </a:prstGeom>
              <a:blipFill>
                <a:blip r:embed="rId7"/>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544A86C-C040-5FC3-CA69-97936927B105}"/>
                  </a:ext>
                </a:extLst>
              </p:cNvPr>
              <p:cNvSpPr/>
              <p:nvPr/>
            </p:nvSpPr>
            <p:spPr>
              <a:xfrm>
                <a:off x="6268315" y="5701748"/>
                <a:ext cx="817898" cy="332704"/>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i="1" dirty="0">
                          <a:solidFill>
                            <a:prstClr val="black"/>
                          </a:solidFill>
                          <a:latin typeface="Cambria Math" panose="02040503050406030204" pitchFamily="18" charset="0"/>
                        </a:rPr>
                        <m:t>𝑥</m:t>
                      </m:r>
                    </m:oMath>
                  </m:oMathPara>
                </a14:m>
                <a:endParaRPr lang="en-GB" dirty="0">
                  <a:solidFill>
                    <a:prstClr val="black"/>
                  </a:solidFill>
                  <a:latin typeface="Calibri" panose="020F0502020204030204"/>
                </a:endParaRPr>
              </a:p>
            </p:txBody>
          </p:sp>
        </mc:Choice>
        <mc:Fallback xmlns="">
          <p:sp>
            <p:nvSpPr>
              <p:cNvPr id="13" name="Rectangle 12">
                <a:extLst>
                  <a:ext uri="{FF2B5EF4-FFF2-40B4-BE49-F238E27FC236}">
                    <a16:creationId xmlns:a16="http://schemas.microsoft.com/office/drawing/2014/main" id="{8544A86C-C040-5FC3-CA69-97936927B105}"/>
                  </a:ext>
                </a:extLst>
              </p:cNvPr>
              <p:cNvSpPr>
                <a:spLocks noRot="1" noChangeAspect="1" noMove="1" noResize="1" noEditPoints="1" noAdjustHandles="1" noChangeArrowheads="1" noChangeShapeType="1" noTextEdit="1"/>
              </p:cNvSpPr>
              <p:nvPr/>
            </p:nvSpPr>
            <p:spPr>
              <a:xfrm>
                <a:off x="6268315" y="5701748"/>
                <a:ext cx="817898" cy="332704"/>
              </a:xfrm>
              <a:prstGeom prst="rect">
                <a:avLst/>
              </a:prstGeom>
              <a:blipFill>
                <a:blip r:embed="rId8"/>
                <a:stretch>
                  <a:fillRect/>
                </a:stretch>
              </a:blipFill>
              <a:ln w="19050">
                <a:solidFill>
                  <a:schemeClr val="tx1"/>
                </a:solidFill>
              </a:ln>
            </p:spPr>
            <p:txBody>
              <a:bodyPr/>
              <a:lstStyle/>
              <a:p>
                <a:r>
                  <a:rPr lang="en-GB">
                    <a:noFill/>
                  </a:rPr>
                  <a:t> </a:t>
                </a:r>
              </a:p>
            </p:txBody>
          </p:sp>
        </mc:Fallback>
      </mc:AlternateContent>
      <p:sp>
        <p:nvSpPr>
          <p:cNvPr id="14" name="Rectangle 13">
            <a:extLst>
              <a:ext uri="{FF2B5EF4-FFF2-40B4-BE49-F238E27FC236}">
                <a16:creationId xmlns:a16="http://schemas.microsoft.com/office/drawing/2014/main" id="{9D9854EC-4B5C-F8CA-A543-DFAE10CEC0EF}"/>
              </a:ext>
            </a:extLst>
          </p:cNvPr>
          <p:cNvSpPr/>
          <p:nvPr/>
        </p:nvSpPr>
        <p:spPr>
          <a:xfrm>
            <a:off x="5903266" y="5701748"/>
            <a:ext cx="365051" cy="332704"/>
          </a:xfrm>
          <a:prstGeom prst="rect">
            <a:avLst/>
          </a:prstGeom>
          <a:solidFill>
            <a:schemeClr val="accent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latin typeface="Calibri" panose="020F0502020204030204"/>
              </a:rPr>
              <a:t>1</a:t>
            </a:r>
          </a:p>
        </p:txBody>
      </p:sp>
      <p:cxnSp>
        <p:nvCxnSpPr>
          <p:cNvPr id="15" name="Straight Arrow Connector 14">
            <a:extLst>
              <a:ext uri="{FF2B5EF4-FFF2-40B4-BE49-F238E27FC236}">
                <a16:creationId xmlns:a16="http://schemas.microsoft.com/office/drawing/2014/main" id="{E3DFA2E0-BFDC-DC3F-BFAD-AC13421BE625}"/>
              </a:ext>
            </a:extLst>
          </p:cNvPr>
          <p:cNvCxnSpPr>
            <a:cxnSpLocks/>
          </p:cNvCxnSpPr>
          <p:nvPr/>
        </p:nvCxnSpPr>
        <p:spPr>
          <a:xfrm>
            <a:off x="7125178" y="5879933"/>
            <a:ext cx="112254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ED24BF2-999D-CEA6-940C-6CB06E0BCE07}"/>
                  </a:ext>
                </a:extLst>
              </p:cNvPr>
              <p:cNvSpPr txBox="1"/>
              <p:nvPr/>
            </p:nvSpPr>
            <p:spPr>
              <a:xfrm>
                <a:off x="8365234" y="5693128"/>
                <a:ext cx="928800" cy="369332"/>
              </a:xfrm>
              <a:prstGeom prst="rect">
                <a:avLst/>
              </a:prstGeom>
              <a:noFill/>
            </p:spPr>
            <p:txBody>
              <a:bodyPr wrap="square" rtlCol="0">
                <a:spAutoFit/>
              </a:bodyPr>
              <a:lstStyle/>
              <a:p>
                <a14:m>
                  <m:oMath xmlns:m="http://schemas.openxmlformats.org/officeDocument/2006/math">
                    <m:r>
                      <a:rPr lang="en-GB" i="1" dirty="0">
                        <a:solidFill>
                          <a:prstClr val="black"/>
                        </a:solidFill>
                        <a:latin typeface="Cambria Math" panose="02040503050406030204" pitchFamily="18" charset="0"/>
                        <a:ea typeface="Cambria Math" panose="02040503050406030204" pitchFamily="18" charset="0"/>
                      </a:rPr>
                      <m:t>=</m:t>
                    </m:r>
                  </m:oMath>
                </a14:m>
                <a:r>
                  <a:rPr lang="en-GB" dirty="0">
                    <a:solidFill>
                      <a:prstClr val="black"/>
                    </a:solidFill>
                    <a:latin typeface="Calibri" panose="020F0502020204030204"/>
                  </a:rPr>
                  <a:t> 6</a:t>
                </a:r>
              </a:p>
            </p:txBody>
          </p:sp>
        </mc:Choice>
        <mc:Fallback xmlns="">
          <p:sp>
            <p:nvSpPr>
              <p:cNvPr id="16" name="TextBox 15">
                <a:extLst>
                  <a:ext uri="{FF2B5EF4-FFF2-40B4-BE49-F238E27FC236}">
                    <a16:creationId xmlns:a16="http://schemas.microsoft.com/office/drawing/2014/main" id="{4ED24BF2-999D-CEA6-940C-6CB06E0BCE07}"/>
                  </a:ext>
                </a:extLst>
              </p:cNvPr>
              <p:cNvSpPr txBox="1">
                <a:spLocks noRot="1" noChangeAspect="1" noMove="1" noResize="1" noEditPoints="1" noAdjustHandles="1" noChangeArrowheads="1" noChangeShapeType="1" noTextEdit="1"/>
              </p:cNvSpPr>
              <p:nvPr/>
            </p:nvSpPr>
            <p:spPr>
              <a:xfrm>
                <a:off x="8365234" y="5693128"/>
                <a:ext cx="928800" cy="369332"/>
              </a:xfrm>
              <a:prstGeom prst="rect">
                <a:avLst/>
              </a:prstGeom>
              <a:blipFill>
                <a:blip r:embed="rId9"/>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EF47C4D-8D82-D249-7ADE-E085BA7B177B}"/>
                  </a:ext>
                </a:extLst>
              </p:cNvPr>
              <p:cNvSpPr/>
              <p:nvPr/>
            </p:nvSpPr>
            <p:spPr>
              <a:xfrm>
                <a:off x="6268315" y="5005783"/>
                <a:ext cx="817898" cy="324000"/>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i="1" dirty="0">
                          <a:solidFill>
                            <a:prstClr val="black"/>
                          </a:solidFill>
                          <a:latin typeface="Cambria Math" panose="02040503050406030204" pitchFamily="18" charset="0"/>
                        </a:rPr>
                        <m:t>𝑥</m:t>
                      </m:r>
                    </m:oMath>
                  </m:oMathPara>
                </a14:m>
                <a:endParaRPr lang="en-GB" dirty="0">
                  <a:solidFill>
                    <a:prstClr val="black"/>
                  </a:solidFill>
                  <a:latin typeface="Calibri" panose="020F0502020204030204"/>
                </a:endParaRPr>
              </a:p>
            </p:txBody>
          </p:sp>
        </mc:Choice>
        <mc:Fallback xmlns="">
          <p:sp>
            <p:nvSpPr>
              <p:cNvPr id="17" name="Rectangle 16">
                <a:extLst>
                  <a:ext uri="{FF2B5EF4-FFF2-40B4-BE49-F238E27FC236}">
                    <a16:creationId xmlns:a16="http://schemas.microsoft.com/office/drawing/2014/main" id="{0EF47C4D-8D82-D249-7ADE-E085BA7B177B}"/>
                  </a:ext>
                </a:extLst>
              </p:cNvPr>
              <p:cNvSpPr>
                <a:spLocks noRot="1" noChangeAspect="1" noMove="1" noResize="1" noEditPoints="1" noAdjustHandles="1" noChangeArrowheads="1" noChangeShapeType="1" noTextEdit="1"/>
              </p:cNvSpPr>
              <p:nvPr/>
            </p:nvSpPr>
            <p:spPr>
              <a:xfrm>
                <a:off x="6268315" y="5005783"/>
                <a:ext cx="817898" cy="324000"/>
              </a:xfrm>
              <a:prstGeom prst="rect">
                <a:avLst/>
              </a:prstGeom>
              <a:blipFill>
                <a:blip r:embed="rId10"/>
                <a:stretch>
                  <a:fillRect/>
                </a:stretch>
              </a:blipFill>
              <a:ln w="19050">
                <a:solidFill>
                  <a:schemeClr val="tx1"/>
                </a:solidFill>
              </a:ln>
            </p:spPr>
            <p:txBody>
              <a:bodyPr/>
              <a:lstStyle/>
              <a:p>
                <a:r>
                  <a:rPr lang="en-GB">
                    <a:noFill/>
                  </a:rPr>
                  <a:t> </a:t>
                </a:r>
              </a:p>
            </p:txBody>
          </p:sp>
        </mc:Fallback>
      </mc:AlternateContent>
      <p:sp>
        <p:nvSpPr>
          <p:cNvPr id="18" name="TextBox 17">
            <a:extLst>
              <a:ext uri="{FF2B5EF4-FFF2-40B4-BE49-F238E27FC236}">
                <a16:creationId xmlns:a16="http://schemas.microsoft.com/office/drawing/2014/main" id="{7858A8E4-653F-F544-B53D-33D789865A9C}"/>
              </a:ext>
            </a:extLst>
          </p:cNvPr>
          <p:cNvSpPr txBox="1"/>
          <p:nvPr/>
        </p:nvSpPr>
        <p:spPr>
          <a:xfrm>
            <a:off x="5252018" y="5666892"/>
            <a:ext cx="612268" cy="369332"/>
          </a:xfrm>
          <a:prstGeom prst="rect">
            <a:avLst/>
          </a:prstGeom>
          <a:noFill/>
        </p:spPr>
        <p:txBody>
          <a:bodyPr wrap="square" rtlCol="0">
            <a:spAutoFit/>
          </a:bodyPr>
          <a:lstStyle/>
          <a:p>
            <a:pPr algn="r"/>
            <a:r>
              <a:rPr lang="en-GB" dirty="0">
                <a:solidFill>
                  <a:prstClr val="black"/>
                </a:solidFill>
                <a:latin typeface="Calibri" panose="020F0502020204030204"/>
              </a:rPr>
              <a:t>C</a:t>
            </a:r>
          </a:p>
        </p:txBody>
      </p:sp>
      <p:sp>
        <p:nvSpPr>
          <p:cNvPr id="19" name="TextBox 18">
            <a:extLst>
              <a:ext uri="{FF2B5EF4-FFF2-40B4-BE49-F238E27FC236}">
                <a16:creationId xmlns:a16="http://schemas.microsoft.com/office/drawing/2014/main" id="{CF498FE0-514E-1094-4FF9-C817BD5D6DE9}"/>
              </a:ext>
            </a:extLst>
          </p:cNvPr>
          <p:cNvSpPr txBox="1"/>
          <p:nvPr/>
        </p:nvSpPr>
        <p:spPr>
          <a:xfrm>
            <a:off x="5118012" y="4983419"/>
            <a:ext cx="746274" cy="369332"/>
          </a:xfrm>
          <a:prstGeom prst="rect">
            <a:avLst/>
          </a:prstGeom>
          <a:noFill/>
        </p:spPr>
        <p:txBody>
          <a:bodyPr wrap="square" rtlCol="0">
            <a:spAutoFit/>
          </a:bodyPr>
          <a:lstStyle/>
          <a:p>
            <a:pPr algn="r"/>
            <a:r>
              <a:rPr lang="en-GB" dirty="0">
                <a:solidFill>
                  <a:prstClr val="black"/>
                </a:solidFill>
                <a:latin typeface="Calibri" panose="020F0502020204030204"/>
              </a:rPr>
              <a:t>R</a:t>
            </a:r>
          </a:p>
        </p:txBody>
      </p:sp>
      <p:sp>
        <p:nvSpPr>
          <p:cNvPr id="20" name="Rectangle 19">
            <a:extLst>
              <a:ext uri="{FF2B5EF4-FFF2-40B4-BE49-F238E27FC236}">
                <a16:creationId xmlns:a16="http://schemas.microsoft.com/office/drawing/2014/main" id="{1B09EC16-4632-C4A5-EA4F-98CA2B851338}"/>
              </a:ext>
            </a:extLst>
          </p:cNvPr>
          <p:cNvSpPr/>
          <p:nvPr/>
        </p:nvSpPr>
        <p:spPr>
          <a:xfrm>
            <a:off x="7086215" y="5005783"/>
            <a:ext cx="1189873" cy="324000"/>
          </a:xfrm>
          <a:prstGeom prst="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latin typeface="Calibri" panose="020F0502020204030204"/>
              </a:rPr>
              <a:t>7</a:t>
            </a:r>
          </a:p>
        </p:txBody>
      </p:sp>
      <p:sp>
        <p:nvSpPr>
          <p:cNvPr id="21" name="Arc 20">
            <a:extLst>
              <a:ext uri="{FF2B5EF4-FFF2-40B4-BE49-F238E27FC236}">
                <a16:creationId xmlns:a16="http://schemas.microsoft.com/office/drawing/2014/main" id="{84EDEF8C-9235-F5A4-FC3D-B28F734471AE}"/>
              </a:ext>
            </a:extLst>
          </p:cNvPr>
          <p:cNvSpPr/>
          <p:nvPr/>
        </p:nvSpPr>
        <p:spPr>
          <a:xfrm rot="19083686" flipV="1">
            <a:off x="1879634" y="3449096"/>
            <a:ext cx="741240" cy="808039"/>
          </a:xfrm>
          <a:prstGeom prst="arc">
            <a:avLst>
              <a:gd name="adj1" fmla="val 16200000"/>
              <a:gd name="adj2" fmla="val 19863942"/>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dirty="0">
              <a:solidFill>
                <a:prstClr val="black"/>
              </a:solidFill>
              <a:latin typeface="Calibri" panose="020F0502020204030204"/>
            </a:endParaRPr>
          </a:p>
        </p:txBody>
      </p:sp>
      <p:grpSp>
        <p:nvGrpSpPr>
          <p:cNvPr id="22" name="Group 21">
            <a:extLst>
              <a:ext uri="{FF2B5EF4-FFF2-40B4-BE49-F238E27FC236}">
                <a16:creationId xmlns:a16="http://schemas.microsoft.com/office/drawing/2014/main" id="{E96B0176-382A-6946-D823-8D2B50E60CFE}"/>
              </a:ext>
            </a:extLst>
          </p:cNvPr>
          <p:cNvGrpSpPr/>
          <p:nvPr/>
        </p:nvGrpSpPr>
        <p:grpSpPr>
          <a:xfrm>
            <a:off x="1450931" y="3477217"/>
            <a:ext cx="4114392" cy="898248"/>
            <a:chOff x="1463425" y="5152296"/>
            <a:chExt cx="4114392" cy="898248"/>
          </a:xfrm>
        </p:grpSpPr>
        <p:sp>
          <p:nvSpPr>
            <p:cNvPr id="23" name="Arc 22">
              <a:extLst>
                <a:ext uri="{FF2B5EF4-FFF2-40B4-BE49-F238E27FC236}">
                  <a16:creationId xmlns:a16="http://schemas.microsoft.com/office/drawing/2014/main" id="{6B618856-C78D-0276-3207-750B685A7C52}"/>
                </a:ext>
              </a:extLst>
            </p:cNvPr>
            <p:cNvSpPr/>
            <p:nvPr/>
          </p:nvSpPr>
          <p:spPr>
            <a:xfrm rot="19061453">
              <a:off x="1463425" y="5410464"/>
              <a:ext cx="1014754" cy="640080"/>
            </a:xfrm>
            <a:prstGeom prst="arc">
              <a:avLst>
                <a:gd name="adj1" fmla="val 16200000"/>
                <a:gd name="adj2" fmla="val 20630719"/>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dirty="0">
                <a:solidFill>
                  <a:prstClr val="black"/>
                </a:solidFill>
                <a:latin typeface="Calibri" panose="020F0502020204030204"/>
              </a:endParaRPr>
            </a:p>
          </p:txBody>
        </p:sp>
        <p:sp>
          <p:nvSpPr>
            <p:cNvPr id="24" name="TextBox 23">
              <a:extLst>
                <a:ext uri="{FF2B5EF4-FFF2-40B4-BE49-F238E27FC236}">
                  <a16:creationId xmlns:a16="http://schemas.microsoft.com/office/drawing/2014/main" id="{86AF9B3C-E341-8000-9027-BDA591AD5A34}"/>
                </a:ext>
              </a:extLst>
            </p:cNvPr>
            <p:cNvSpPr txBox="1"/>
            <p:nvPr/>
          </p:nvSpPr>
          <p:spPr>
            <a:xfrm>
              <a:off x="2159263" y="5152296"/>
              <a:ext cx="3418554" cy="319639"/>
            </a:xfrm>
            <a:prstGeom prst="rect">
              <a:avLst/>
            </a:prstGeom>
            <a:noFill/>
          </p:spPr>
          <p:txBody>
            <a:bodyPr wrap="square" rtlCol="0">
              <a:spAutoFit/>
            </a:bodyPr>
            <a:lstStyle/>
            <a:p>
              <a:r>
                <a:rPr lang="en-GB" sz="1477" dirty="0">
                  <a:solidFill>
                    <a:prstClr val="black"/>
                  </a:solidFill>
                  <a:latin typeface="Calibri" panose="020F0502020204030204"/>
                </a:rPr>
                <a:t>Next year</a:t>
              </a:r>
            </a:p>
          </p:txBody>
        </p:sp>
      </p:grpSp>
      <p:sp>
        <p:nvSpPr>
          <p:cNvPr id="26" name="TextBox 25">
            <a:extLst>
              <a:ext uri="{FF2B5EF4-FFF2-40B4-BE49-F238E27FC236}">
                <a16:creationId xmlns:a16="http://schemas.microsoft.com/office/drawing/2014/main" id="{674F68E3-BDB6-3CF5-EEE6-ACEE6BB8B809}"/>
              </a:ext>
            </a:extLst>
          </p:cNvPr>
          <p:cNvSpPr txBox="1"/>
          <p:nvPr/>
        </p:nvSpPr>
        <p:spPr>
          <a:xfrm>
            <a:off x="7538721" y="5568484"/>
            <a:ext cx="657929" cy="369332"/>
          </a:xfrm>
          <a:prstGeom prst="rect">
            <a:avLst/>
          </a:prstGeom>
          <a:noFill/>
        </p:spPr>
        <p:txBody>
          <a:bodyPr wrap="square">
            <a:spAutoFit/>
          </a:bodyPr>
          <a:lstStyle/>
          <a:p>
            <a:r>
              <a:rPr lang="en-GB" dirty="0">
                <a:solidFill>
                  <a:prstClr val="black"/>
                </a:solidFill>
                <a:latin typeface="Calibri" panose="020F0502020204030204"/>
              </a:rPr>
              <a:t>7</a:t>
            </a:r>
          </a:p>
        </p:txBody>
      </p:sp>
      <p:cxnSp>
        <p:nvCxnSpPr>
          <p:cNvPr id="28" name="Straight Connector 27">
            <a:extLst>
              <a:ext uri="{FF2B5EF4-FFF2-40B4-BE49-F238E27FC236}">
                <a16:creationId xmlns:a16="http://schemas.microsoft.com/office/drawing/2014/main" id="{D4C1E2E5-2BDD-C83E-10ED-126D5662BD47}"/>
              </a:ext>
            </a:extLst>
          </p:cNvPr>
          <p:cNvCxnSpPr>
            <a:cxnSpLocks/>
          </p:cNvCxnSpPr>
          <p:nvPr/>
        </p:nvCxnSpPr>
        <p:spPr>
          <a:xfrm>
            <a:off x="5365287" y="2443053"/>
            <a:ext cx="0" cy="38949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599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27" name="TextBox 26">
            <a:extLst>
              <a:ext uri="{FF2B5EF4-FFF2-40B4-BE49-F238E27FC236}">
                <a16:creationId xmlns:a16="http://schemas.microsoft.com/office/drawing/2014/main" id="{368CFC9E-6F70-DE66-AEDD-88209BC7FFF7}"/>
              </a:ext>
            </a:extLst>
          </p:cNvPr>
          <p:cNvSpPr txBox="1"/>
          <p:nvPr/>
        </p:nvSpPr>
        <p:spPr>
          <a:xfrm>
            <a:off x="274247" y="65910"/>
            <a:ext cx="2993367" cy="523220"/>
          </a:xfrm>
          <a:prstGeom prst="rect">
            <a:avLst/>
          </a:prstGeom>
          <a:noFill/>
        </p:spPr>
        <p:txBody>
          <a:bodyPr wrap="square" rtlCol="0">
            <a:spAutoFit/>
          </a:bodyPr>
          <a:lstStyle/>
          <a:p>
            <a:pPr algn="ctr"/>
            <a:r>
              <a:rPr lang="en-GB" sz="2800" b="1" dirty="0">
                <a:solidFill>
                  <a:schemeClr val="bg1"/>
                </a:solidFill>
              </a:rPr>
              <a:t>ADVENT – Day 11</a:t>
            </a:r>
            <a:endParaRPr lang="en-GB" sz="2400" b="1" dirty="0">
              <a:solidFill>
                <a:schemeClr val="bg1"/>
              </a:solidFill>
            </a:endParaRPr>
          </a:p>
        </p:txBody>
      </p:sp>
      <p:pic>
        <p:nvPicPr>
          <p:cNvPr id="30" name="Picture 29" descr="A red and white hat&#10;&#10;Description automatically generated">
            <a:extLst>
              <a:ext uri="{FF2B5EF4-FFF2-40B4-BE49-F238E27FC236}">
                <a16:creationId xmlns:a16="http://schemas.microsoft.com/office/drawing/2014/main" id="{FE6E66AF-1D96-B533-5FFA-5C9498105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32" name="Picture 31" descr="A green and red holly leaves&#10;&#10;Description automatically generated">
            <a:extLst>
              <a:ext uri="{FF2B5EF4-FFF2-40B4-BE49-F238E27FC236}">
                <a16:creationId xmlns:a16="http://schemas.microsoft.com/office/drawing/2014/main" id="{B68FDBAC-D073-7868-C004-0769E0B3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3009666" y="220188"/>
            <a:ext cx="528871" cy="388342"/>
          </a:xfrm>
          <a:prstGeom prst="rect">
            <a:avLst/>
          </a:prstGeom>
        </p:spPr>
      </p:pic>
      <mc:AlternateContent xmlns:mc="http://schemas.openxmlformats.org/markup-compatibility/2006" xmlns:a14="http://schemas.microsoft.com/office/drawing/2010/main">
        <mc:Choice Requires="a14">
          <p:sp>
            <p:nvSpPr>
              <p:cNvPr id="29" name="Speech Bubble: Rectangle with Corners Rounded 28">
                <a:extLst>
                  <a:ext uri="{FF2B5EF4-FFF2-40B4-BE49-F238E27FC236}">
                    <a16:creationId xmlns:a16="http://schemas.microsoft.com/office/drawing/2014/main" id="{E5F449AE-19F4-BF5F-5CF6-17BAF771C1E1}"/>
                  </a:ext>
                </a:extLst>
              </p:cNvPr>
              <p:cNvSpPr/>
              <p:nvPr/>
            </p:nvSpPr>
            <p:spPr>
              <a:xfrm>
                <a:off x="1071781" y="2302943"/>
                <a:ext cx="7869796" cy="2562223"/>
              </a:xfrm>
              <a:prstGeom prst="wedgeRoundRectCallout">
                <a:avLst>
                  <a:gd name="adj1" fmla="val -4337"/>
                  <a:gd name="adj2" fmla="val 77331"/>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solidFill>
                      <a:srgbClr val="009242"/>
                    </a:solidFill>
                  </a:rPr>
                  <a:t>Scaffolding with a starting point can overcome some students’ barriers to problem solving. This could be advising them to begin with the simplest unknown (Cupid) ‘</a:t>
                </a:r>
                <a14:m>
                  <m:oMath xmlns:m="http://schemas.openxmlformats.org/officeDocument/2006/math">
                    <m:r>
                      <a:rPr lang="en-GB" i="1" dirty="0">
                        <a:solidFill>
                          <a:srgbClr val="009242"/>
                        </a:solidFill>
                        <a:latin typeface="Cambria Math" panose="02040503050406030204" pitchFamily="18" charset="0"/>
                      </a:rPr>
                      <m:t>𝑥</m:t>
                    </m:r>
                  </m:oMath>
                </a14:m>
                <a:r>
                  <a:rPr lang="en-GB" dirty="0">
                    <a:solidFill>
                      <a:srgbClr val="009242"/>
                    </a:solidFill>
                  </a:rPr>
                  <a:t>’ and building the question from there.</a:t>
                </a:r>
              </a:p>
              <a:p>
                <a:pPr algn="ctr"/>
                <a:endParaRPr lang="en-GB" dirty="0">
                  <a:solidFill>
                    <a:srgbClr val="009242"/>
                  </a:solidFill>
                </a:endParaRPr>
              </a:p>
              <a:p>
                <a:pPr algn="ctr"/>
                <a:r>
                  <a:rPr lang="en-GB" dirty="0">
                    <a:solidFill>
                      <a:srgbClr val="009242"/>
                    </a:solidFill>
                  </a:rPr>
                  <a:t>Students may want to double the part of the equation that represents Rudolph instead of doubling Cupid’s age to balance the equation. It may be worth drawing their attention to this misconception before they begin.</a:t>
                </a:r>
              </a:p>
            </p:txBody>
          </p:sp>
        </mc:Choice>
        <mc:Fallback xmlns="">
          <p:sp>
            <p:nvSpPr>
              <p:cNvPr id="29" name="Speech Bubble: Rectangle with Corners Rounded 28">
                <a:extLst>
                  <a:ext uri="{FF2B5EF4-FFF2-40B4-BE49-F238E27FC236}">
                    <a16:creationId xmlns:a16="http://schemas.microsoft.com/office/drawing/2014/main" id="{E5F449AE-19F4-BF5F-5CF6-17BAF771C1E1}"/>
                  </a:ext>
                </a:extLst>
              </p:cNvPr>
              <p:cNvSpPr>
                <a:spLocks noRot="1" noChangeAspect="1" noMove="1" noResize="1" noEditPoints="1" noAdjustHandles="1" noChangeArrowheads="1" noChangeShapeType="1" noTextEdit="1"/>
              </p:cNvSpPr>
              <p:nvPr/>
            </p:nvSpPr>
            <p:spPr>
              <a:xfrm>
                <a:off x="1071781" y="2302943"/>
                <a:ext cx="7869796" cy="2562223"/>
              </a:xfrm>
              <a:prstGeom prst="wedgeRoundRectCallout">
                <a:avLst>
                  <a:gd name="adj1" fmla="val -4337"/>
                  <a:gd name="adj2" fmla="val 77331"/>
                  <a:gd name="adj3" fmla="val 16667"/>
                </a:avLst>
              </a:prstGeom>
              <a:blipFill>
                <a:blip r:embed="rId5"/>
                <a:stretch>
                  <a:fillRect/>
                </a:stretch>
              </a:blipFill>
              <a:ln w="19050">
                <a:solidFill>
                  <a:srgbClr val="002060"/>
                </a:solidFill>
              </a:ln>
            </p:spPr>
            <p:txBody>
              <a:bodyPr/>
              <a:lstStyle/>
              <a:p>
                <a:r>
                  <a:rPr lang="en-GB">
                    <a:noFill/>
                  </a:rPr>
                  <a:t> </a:t>
                </a:r>
              </a:p>
            </p:txBody>
          </p:sp>
        </mc:Fallback>
      </mc:AlternateContent>
    </p:spTree>
    <p:extLst>
      <p:ext uri="{BB962C8B-B14F-4D97-AF65-F5344CB8AC3E}">
        <p14:creationId xmlns:p14="http://schemas.microsoft.com/office/powerpoint/2010/main" val="1537779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5303" y="2328097"/>
            <a:ext cx="9433795" cy="425973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88694" y="65910"/>
            <a:ext cx="2993367" cy="523220"/>
          </a:xfrm>
          <a:prstGeom prst="rect">
            <a:avLst/>
          </a:prstGeom>
          <a:noFill/>
        </p:spPr>
        <p:txBody>
          <a:bodyPr wrap="square" rtlCol="0">
            <a:spAutoFit/>
          </a:bodyPr>
          <a:lstStyle/>
          <a:p>
            <a:pPr algn="ctr"/>
            <a:r>
              <a:rPr lang="en-GB" sz="2800" b="1" dirty="0">
                <a:solidFill>
                  <a:schemeClr val="bg1"/>
                </a:solidFill>
              </a:rPr>
              <a:t>ADVENT – Day 12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7" name="Isosceles Triangle 6">
            <a:extLst>
              <a:ext uri="{FF2B5EF4-FFF2-40B4-BE49-F238E27FC236}">
                <a16:creationId xmlns:a16="http://schemas.microsoft.com/office/drawing/2014/main" id="{BD8903AB-FF4A-15B9-CA9E-319AC100CBA5}"/>
              </a:ext>
            </a:extLst>
          </p:cNvPr>
          <p:cNvSpPr/>
          <p:nvPr/>
        </p:nvSpPr>
        <p:spPr>
          <a:xfrm>
            <a:off x="475733" y="3806354"/>
            <a:ext cx="2626242" cy="1295868"/>
          </a:xfrm>
          <a:prstGeom prst="triangle">
            <a:avLst>
              <a:gd name="adj" fmla="val 38106"/>
            </a:avLst>
          </a:prstGeom>
          <a:solidFill>
            <a:schemeClr val="accent2">
              <a:lumMod val="40000"/>
              <a:lumOff val="60000"/>
            </a:schemeClr>
          </a:solid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4A1EFDA9-2BAD-1286-314F-F8ADA7E22A70}"/>
              </a:ext>
            </a:extLst>
          </p:cNvPr>
          <p:cNvCxnSpPr>
            <a:cxnSpLocks/>
          </p:cNvCxnSpPr>
          <p:nvPr/>
        </p:nvCxnSpPr>
        <p:spPr>
          <a:xfrm>
            <a:off x="390673" y="5239562"/>
            <a:ext cx="2787576" cy="0"/>
          </a:xfrm>
          <a:prstGeom prst="straightConnector1">
            <a:avLst/>
          </a:prstGeom>
          <a:ln w="190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577C29B-F587-7D2B-19B2-0E5C95B5C8E3}"/>
              </a:ext>
            </a:extLst>
          </p:cNvPr>
          <p:cNvSpPr/>
          <p:nvPr/>
        </p:nvSpPr>
        <p:spPr>
          <a:xfrm rot="18552492">
            <a:off x="1188617" y="3547287"/>
            <a:ext cx="269958" cy="153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924A490-DCC1-1A5C-DB95-BDB474CDAA84}"/>
              </a:ext>
            </a:extLst>
          </p:cNvPr>
          <p:cNvSpPr/>
          <p:nvPr/>
        </p:nvSpPr>
        <p:spPr>
          <a:xfrm rot="18441688">
            <a:off x="1390747" y="3876491"/>
            <a:ext cx="241167" cy="259994"/>
          </a:xfrm>
          <a:prstGeom prst="rect">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81AC89EF-7117-5E13-18DC-122607AE15B0}"/>
              </a:ext>
            </a:extLst>
          </p:cNvPr>
          <p:cNvSpPr txBox="1"/>
          <p:nvPr/>
        </p:nvSpPr>
        <p:spPr>
          <a:xfrm>
            <a:off x="1448758" y="5290650"/>
            <a:ext cx="877036" cy="369332"/>
          </a:xfrm>
          <a:prstGeom prst="rect">
            <a:avLst/>
          </a:prstGeom>
          <a:noFill/>
        </p:spPr>
        <p:txBody>
          <a:bodyPr wrap="square" rtlCol="0">
            <a:spAutoFit/>
          </a:bodyPr>
          <a:lstStyle/>
          <a:p>
            <a:r>
              <a:rPr lang="en-GB" dirty="0">
                <a:solidFill>
                  <a:schemeClr val="accent5"/>
                </a:solidFill>
              </a:rPr>
              <a:t>7.5 m</a:t>
            </a:r>
          </a:p>
        </p:txBody>
      </p:sp>
      <p:sp>
        <p:nvSpPr>
          <p:cNvPr id="38" name="TextBox 37">
            <a:extLst>
              <a:ext uri="{FF2B5EF4-FFF2-40B4-BE49-F238E27FC236}">
                <a16:creationId xmlns:a16="http://schemas.microsoft.com/office/drawing/2014/main" id="{7A35A089-04F0-1925-D89E-017287D81647}"/>
              </a:ext>
            </a:extLst>
          </p:cNvPr>
          <p:cNvSpPr txBox="1"/>
          <p:nvPr/>
        </p:nvSpPr>
        <p:spPr>
          <a:xfrm>
            <a:off x="1079713" y="3226470"/>
            <a:ext cx="877036" cy="369332"/>
          </a:xfrm>
          <a:prstGeom prst="rect">
            <a:avLst/>
          </a:prstGeom>
          <a:noFill/>
        </p:spPr>
        <p:txBody>
          <a:bodyPr wrap="square" rtlCol="0">
            <a:spAutoFit/>
          </a:bodyPr>
          <a:lstStyle/>
          <a:p>
            <a:r>
              <a:rPr lang="en-GB" dirty="0">
                <a:solidFill>
                  <a:schemeClr val="accent6"/>
                </a:solidFill>
              </a:rPr>
              <a:t>10.5 m</a:t>
            </a:r>
          </a:p>
        </p:txBody>
      </p:sp>
      <p:sp>
        <p:nvSpPr>
          <p:cNvPr id="6" name="TextBox 5">
            <a:extLst>
              <a:ext uri="{FF2B5EF4-FFF2-40B4-BE49-F238E27FC236}">
                <a16:creationId xmlns:a16="http://schemas.microsoft.com/office/drawing/2014/main" id="{F26286E0-5D72-8C41-B1A8-F262CB570B37}"/>
              </a:ext>
            </a:extLst>
          </p:cNvPr>
          <p:cNvSpPr txBox="1"/>
          <p:nvPr/>
        </p:nvSpPr>
        <p:spPr>
          <a:xfrm>
            <a:off x="87377" y="617436"/>
            <a:ext cx="9629772" cy="1710661"/>
          </a:xfrm>
          <a:prstGeom prst="rect">
            <a:avLst/>
          </a:prstGeom>
          <a:noFill/>
        </p:spPr>
        <p:txBody>
          <a:bodyPr wrap="square" rtlCol="0">
            <a:spAutoFit/>
          </a:bodyPr>
          <a:lstStyle/>
          <a:p>
            <a:pPr>
              <a:lnSpc>
                <a:spcPct val="150000"/>
              </a:lnSpc>
            </a:pPr>
            <a:r>
              <a:rPr lang="en-GB" dirty="0"/>
              <a:t>Mr Smith wants to put fairy lights on the roof of his house for Christmas. </a:t>
            </a:r>
          </a:p>
          <a:p>
            <a:pPr>
              <a:lnSpc>
                <a:spcPct val="150000"/>
              </a:lnSpc>
            </a:pPr>
            <a:r>
              <a:rPr lang="en-GB" dirty="0"/>
              <a:t>He hangs 7.5 m of blue fairy lights along the bottom edge.</a:t>
            </a:r>
          </a:p>
          <a:p>
            <a:pPr>
              <a:lnSpc>
                <a:spcPct val="150000"/>
              </a:lnSpc>
            </a:pPr>
            <a:r>
              <a:rPr lang="en-GB" dirty="0"/>
              <a:t>He hangs 10.5 m of green fairy lights over the top two sides of the roof.</a:t>
            </a:r>
          </a:p>
          <a:p>
            <a:pPr>
              <a:lnSpc>
                <a:spcPct val="150000"/>
              </a:lnSpc>
            </a:pPr>
            <a:r>
              <a:rPr lang="en-GB" dirty="0"/>
              <a:t>What are the lengths of the top two sides of the roof?</a:t>
            </a:r>
          </a:p>
        </p:txBody>
      </p:sp>
      <p:sp>
        <p:nvSpPr>
          <p:cNvPr id="8" name="TextBox 7">
            <a:extLst>
              <a:ext uri="{FF2B5EF4-FFF2-40B4-BE49-F238E27FC236}">
                <a16:creationId xmlns:a16="http://schemas.microsoft.com/office/drawing/2014/main" id="{51E1EBC9-202D-7A6B-D53F-2E4E47C37919}"/>
              </a:ext>
            </a:extLst>
          </p:cNvPr>
          <p:cNvSpPr txBox="1"/>
          <p:nvPr/>
        </p:nvSpPr>
        <p:spPr>
          <a:xfrm>
            <a:off x="-13604" y="2488335"/>
            <a:ext cx="2794959" cy="369332"/>
          </a:xfrm>
          <a:prstGeom prst="rect">
            <a:avLst/>
          </a:prstGeom>
          <a:noFill/>
        </p:spPr>
        <p:txBody>
          <a:bodyPr wrap="square" rtlCol="0">
            <a:spAutoFit/>
          </a:bodyPr>
          <a:lstStyle/>
          <a:p>
            <a:pPr algn="ctr"/>
            <a:r>
              <a:rPr lang="en-GB" dirty="0">
                <a:solidFill>
                  <a:schemeClr val="bg1">
                    <a:lumMod val="65000"/>
                  </a:schemeClr>
                </a:solidFill>
              </a:rPr>
              <a:t>Not drawn to scale</a:t>
            </a:r>
          </a:p>
        </p:txBody>
      </p:sp>
      <p:pic>
        <p:nvPicPr>
          <p:cNvPr id="10" name="Picture 9" descr="A green and red holly leaves&#10;&#10;Description automatically generated">
            <a:extLst>
              <a:ext uri="{FF2B5EF4-FFF2-40B4-BE49-F238E27FC236}">
                <a16:creationId xmlns:a16="http://schemas.microsoft.com/office/drawing/2014/main" id="{E5404C72-E14C-F8F0-80BB-2DFAFB24CD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cxnSp>
        <p:nvCxnSpPr>
          <p:cNvPr id="11" name="Straight Arrow Connector 10">
            <a:extLst>
              <a:ext uri="{FF2B5EF4-FFF2-40B4-BE49-F238E27FC236}">
                <a16:creationId xmlns:a16="http://schemas.microsoft.com/office/drawing/2014/main" id="{D7F5432E-F61E-B787-EF0D-CE4992D242FB}"/>
              </a:ext>
            </a:extLst>
          </p:cNvPr>
          <p:cNvCxnSpPr>
            <a:cxnSpLocks/>
          </p:cNvCxnSpPr>
          <p:nvPr/>
        </p:nvCxnSpPr>
        <p:spPr>
          <a:xfrm flipH="1">
            <a:off x="319653" y="3632804"/>
            <a:ext cx="1148379" cy="148207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56CEA0C-4500-6A8E-9954-2E59F8DAFC17}"/>
              </a:ext>
            </a:extLst>
          </p:cNvPr>
          <p:cNvCxnSpPr>
            <a:cxnSpLocks/>
          </p:cNvCxnSpPr>
          <p:nvPr/>
        </p:nvCxnSpPr>
        <p:spPr>
          <a:xfrm>
            <a:off x="1458546" y="3646536"/>
            <a:ext cx="1897497" cy="150017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886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AEC8DD-1B94-FB72-907C-1D1314FF8F75}"/>
              </a:ext>
            </a:extLst>
          </p:cNvPr>
          <p:cNvSpPr/>
          <p:nvPr/>
        </p:nvSpPr>
        <p:spPr>
          <a:xfrm>
            <a:off x="188851" y="2351444"/>
            <a:ext cx="9433795" cy="425973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88694" y="65910"/>
            <a:ext cx="2993367" cy="523220"/>
          </a:xfrm>
          <a:prstGeom prst="rect">
            <a:avLst/>
          </a:prstGeom>
          <a:noFill/>
        </p:spPr>
        <p:txBody>
          <a:bodyPr wrap="square" rtlCol="0">
            <a:spAutoFit/>
          </a:bodyPr>
          <a:lstStyle/>
          <a:p>
            <a:pPr algn="ctr"/>
            <a:r>
              <a:rPr lang="en-GB" sz="2800" b="1" dirty="0">
                <a:solidFill>
                  <a:schemeClr val="bg1"/>
                </a:solidFill>
              </a:rPr>
              <a:t>ADVENT – Day 12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2" name="TextBox 1">
            <a:extLst>
              <a:ext uri="{FF2B5EF4-FFF2-40B4-BE49-F238E27FC236}">
                <a16:creationId xmlns:a16="http://schemas.microsoft.com/office/drawing/2014/main" id="{7EEECCAB-0F0C-36A2-2C02-2E25846AD48A}"/>
              </a:ext>
            </a:extLst>
          </p:cNvPr>
          <p:cNvSpPr txBox="1"/>
          <p:nvPr/>
        </p:nvSpPr>
        <p:spPr>
          <a:xfrm>
            <a:off x="87377" y="617436"/>
            <a:ext cx="9629772" cy="1710661"/>
          </a:xfrm>
          <a:prstGeom prst="rect">
            <a:avLst/>
          </a:prstGeom>
          <a:noFill/>
        </p:spPr>
        <p:txBody>
          <a:bodyPr wrap="square" rtlCol="0">
            <a:spAutoFit/>
          </a:bodyPr>
          <a:lstStyle/>
          <a:p>
            <a:pPr>
              <a:lnSpc>
                <a:spcPct val="150000"/>
              </a:lnSpc>
            </a:pPr>
            <a:r>
              <a:rPr lang="en-GB" dirty="0"/>
              <a:t>Mr Smith wants to put fairy lights on the roof of his house for Christmas. </a:t>
            </a:r>
          </a:p>
          <a:p>
            <a:pPr>
              <a:lnSpc>
                <a:spcPct val="150000"/>
              </a:lnSpc>
            </a:pPr>
            <a:r>
              <a:rPr lang="en-GB" dirty="0"/>
              <a:t>He hangs 7.5 m of blue fairy lights along the bottom edge.</a:t>
            </a:r>
          </a:p>
          <a:p>
            <a:pPr>
              <a:lnSpc>
                <a:spcPct val="150000"/>
              </a:lnSpc>
            </a:pPr>
            <a:r>
              <a:rPr lang="en-GB" dirty="0"/>
              <a:t>He hangs 10.5 m of green fairy lights over the top two sides of the roof.</a:t>
            </a:r>
          </a:p>
          <a:p>
            <a:pPr>
              <a:lnSpc>
                <a:spcPct val="150000"/>
              </a:lnSpc>
            </a:pPr>
            <a:r>
              <a:rPr lang="en-GB" dirty="0"/>
              <a:t>What are the lengths of the top two sides of the roof?</a:t>
            </a:r>
          </a:p>
        </p:txBody>
      </p:sp>
      <p:sp>
        <p:nvSpPr>
          <p:cNvPr id="7" name="Isosceles Triangle 6">
            <a:extLst>
              <a:ext uri="{FF2B5EF4-FFF2-40B4-BE49-F238E27FC236}">
                <a16:creationId xmlns:a16="http://schemas.microsoft.com/office/drawing/2014/main" id="{BD8903AB-FF4A-15B9-CA9E-319AC100CBA5}"/>
              </a:ext>
            </a:extLst>
          </p:cNvPr>
          <p:cNvSpPr/>
          <p:nvPr/>
        </p:nvSpPr>
        <p:spPr>
          <a:xfrm>
            <a:off x="475733" y="3806354"/>
            <a:ext cx="2626242" cy="1295868"/>
          </a:xfrm>
          <a:prstGeom prst="triangle">
            <a:avLst>
              <a:gd name="adj" fmla="val 38106"/>
            </a:avLst>
          </a:prstGeom>
          <a:solidFill>
            <a:schemeClr val="accent2">
              <a:lumMod val="40000"/>
              <a:lumOff val="60000"/>
            </a:schemeClr>
          </a:solid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4A1EFDA9-2BAD-1286-314F-F8ADA7E22A70}"/>
              </a:ext>
            </a:extLst>
          </p:cNvPr>
          <p:cNvCxnSpPr>
            <a:cxnSpLocks/>
          </p:cNvCxnSpPr>
          <p:nvPr/>
        </p:nvCxnSpPr>
        <p:spPr>
          <a:xfrm>
            <a:off x="390673" y="5239562"/>
            <a:ext cx="2787576" cy="0"/>
          </a:xfrm>
          <a:prstGeom prst="straightConnector1">
            <a:avLst/>
          </a:prstGeom>
          <a:ln w="190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577C29B-F587-7D2B-19B2-0E5C95B5C8E3}"/>
              </a:ext>
            </a:extLst>
          </p:cNvPr>
          <p:cNvSpPr/>
          <p:nvPr/>
        </p:nvSpPr>
        <p:spPr>
          <a:xfrm rot="18552492">
            <a:off x="1188617" y="3547287"/>
            <a:ext cx="269958" cy="153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924A490-DCC1-1A5C-DB95-BDB474CDAA84}"/>
              </a:ext>
            </a:extLst>
          </p:cNvPr>
          <p:cNvSpPr/>
          <p:nvPr/>
        </p:nvSpPr>
        <p:spPr>
          <a:xfrm rot="18441688">
            <a:off x="1390747" y="3876491"/>
            <a:ext cx="241167" cy="259994"/>
          </a:xfrm>
          <a:prstGeom prst="rect">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81AC89EF-7117-5E13-18DC-122607AE15B0}"/>
              </a:ext>
            </a:extLst>
          </p:cNvPr>
          <p:cNvSpPr txBox="1"/>
          <p:nvPr/>
        </p:nvSpPr>
        <p:spPr>
          <a:xfrm>
            <a:off x="1448758" y="5290650"/>
            <a:ext cx="877036" cy="369332"/>
          </a:xfrm>
          <a:prstGeom prst="rect">
            <a:avLst/>
          </a:prstGeom>
          <a:noFill/>
        </p:spPr>
        <p:txBody>
          <a:bodyPr wrap="square" rtlCol="0">
            <a:spAutoFit/>
          </a:bodyPr>
          <a:lstStyle/>
          <a:p>
            <a:r>
              <a:rPr lang="en-GB" dirty="0">
                <a:solidFill>
                  <a:schemeClr val="accent5"/>
                </a:solidFill>
              </a:rPr>
              <a:t>7.5 m</a:t>
            </a:r>
          </a:p>
        </p:txBody>
      </p:sp>
      <p:sp>
        <p:nvSpPr>
          <p:cNvPr id="38" name="TextBox 37">
            <a:extLst>
              <a:ext uri="{FF2B5EF4-FFF2-40B4-BE49-F238E27FC236}">
                <a16:creationId xmlns:a16="http://schemas.microsoft.com/office/drawing/2014/main" id="{7A35A089-04F0-1925-D89E-017287D81647}"/>
              </a:ext>
            </a:extLst>
          </p:cNvPr>
          <p:cNvSpPr txBox="1"/>
          <p:nvPr/>
        </p:nvSpPr>
        <p:spPr>
          <a:xfrm>
            <a:off x="1079713" y="3224432"/>
            <a:ext cx="877036" cy="369332"/>
          </a:xfrm>
          <a:prstGeom prst="rect">
            <a:avLst/>
          </a:prstGeom>
          <a:noFill/>
        </p:spPr>
        <p:txBody>
          <a:bodyPr wrap="square" rtlCol="0">
            <a:spAutoFit/>
          </a:bodyPr>
          <a:lstStyle/>
          <a:p>
            <a:r>
              <a:rPr lang="en-GB" dirty="0">
                <a:solidFill>
                  <a:schemeClr val="accent6"/>
                </a:solidFill>
              </a:rPr>
              <a:t>10.5 m</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1B2D6EE-399F-CA09-7F80-317D96331009}"/>
                  </a:ext>
                </a:extLst>
              </p:cNvPr>
              <p:cNvSpPr txBox="1"/>
              <p:nvPr/>
            </p:nvSpPr>
            <p:spPr>
              <a:xfrm>
                <a:off x="4334452" y="2488335"/>
                <a:ext cx="2794959" cy="369332"/>
              </a:xfrm>
              <a:prstGeom prst="rect">
                <a:avLst/>
              </a:prstGeom>
              <a:noFill/>
            </p:spPr>
            <p:txBody>
              <a:bodyPr wrap="square" rtlCol="0">
                <a:spAutoFit/>
              </a:bodyPr>
              <a:lstStyle/>
              <a:p>
                <a:pPr algn="ctr"/>
                <a14:m>
                  <m:oMath xmlns:m="http://schemas.openxmlformats.org/officeDocument/2006/math">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𝑎</m:t>
                        </m:r>
                      </m:e>
                      <m:sup>
                        <m:r>
                          <a:rPr lang="en-GB" b="0" i="1" smtClean="0">
                            <a:solidFill>
                              <a:srgbClr val="FF0000"/>
                            </a:solidFill>
                            <a:latin typeface="Cambria Math" panose="02040503050406030204" pitchFamily="18" charset="0"/>
                          </a:rPr>
                          <m:t>2</m:t>
                        </m:r>
                      </m:sup>
                    </m:sSup>
                    <m:r>
                      <a:rPr lang="en-GB" b="0" i="1" smtClean="0">
                        <a:solidFill>
                          <a:srgbClr val="FF0000"/>
                        </a:solidFill>
                        <a:latin typeface="Cambria Math" panose="02040503050406030204" pitchFamily="18" charset="0"/>
                      </a:rPr>
                      <m:t>+</m:t>
                    </m:r>
                    <m:sSup>
                      <m:sSupPr>
                        <m:ctrlPr>
                          <a:rPr lang="en-GB" i="1">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𝑏</m:t>
                        </m:r>
                      </m:e>
                      <m:sup>
                        <m:r>
                          <a:rPr lang="en-GB" i="1">
                            <a:solidFill>
                              <a:srgbClr val="FF0000"/>
                            </a:solidFill>
                            <a:latin typeface="Cambria Math" panose="02040503050406030204" pitchFamily="18" charset="0"/>
                          </a:rPr>
                          <m:t>2</m:t>
                        </m:r>
                      </m:sup>
                    </m:sSup>
                    <m:r>
                      <a:rPr lang="en-GB" b="0" i="1" smtClean="0">
                        <a:solidFill>
                          <a:srgbClr val="FF0000"/>
                        </a:solidFill>
                        <a:latin typeface="Cambria Math" panose="02040503050406030204" pitchFamily="18" charset="0"/>
                      </a:rPr>
                      <m:t>=</m:t>
                    </m:r>
                  </m:oMath>
                </a14:m>
                <a:r>
                  <a:rPr lang="en-GB" dirty="0">
                    <a:solidFill>
                      <a:srgbClr val="FF0000"/>
                    </a:solidFill>
                  </a:rPr>
                  <a:t> 7.5</a:t>
                </a:r>
                <a:r>
                  <a:rPr lang="en-GB" baseline="30000" dirty="0">
                    <a:solidFill>
                      <a:srgbClr val="FF0000"/>
                    </a:solidFill>
                  </a:rPr>
                  <a:t>2</a:t>
                </a:r>
                <a:endParaRPr lang="en-GB" dirty="0">
                  <a:solidFill>
                    <a:srgbClr val="FF0000"/>
                  </a:solidFill>
                </a:endParaRPr>
              </a:p>
            </p:txBody>
          </p:sp>
        </mc:Choice>
        <mc:Fallback xmlns="">
          <p:sp>
            <p:nvSpPr>
              <p:cNvPr id="43" name="TextBox 42">
                <a:extLst>
                  <a:ext uri="{FF2B5EF4-FFF2-40B4-BE49-F238E27FC236}">
                    <a16:creationId xmlns:a16="http://schemas.microsoft.com/office/drawing/2014/main" id="{C1B2D6EE-399F-CA09-7F80-317D96331009}"/>
                  </a:ext>
                </a:extLst>
              </p:cNvPr>
              <p:cNvSpPr txBox="1">
                <a:spLocks noRot="1" noChangeAspect="1" noMove="1" noResize="1" noEditPoints="1" noAdjustHandles="1" noChangeArrowheads="1" noChangeShapeType="1" noTextEdit="1"/>
              </p:cNvSpPr>
              <p:nvPr/>
            </p:nvSpPr>
            <p:spPr>
              <a:xfrm>
                <a:off x="4334452" y="2488335"/>
                <a:ext cx="2794959" cy="369332"/>
              </a:xfrm>
              <a:prstGeom prst="rect">
                <a:avLst/>
              </a:prstGeom>
              <a:blipFill>
                <a:blip r:embed="rId4"/>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C9A392A-3393-5D3E-5431-883CD4874FE0}"/>
                  </a:ext>
                </a:extLst>
              </p:cNvPr>
              <p:cNvSpPr txBox="1"/>
              <p:nvPr/>
            </p:nvSpPr>
            <p:spPr>
              <a:xfrm>
                <a:off x="3027244" y="2947955"/>
                <a:ext cx="2794959"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𝑏</m:t>
                    </m:r>
                    <m:r>
                      <a:rPr lang="en-GB" b="0" i="1" smtClean="0">
                        <a:solidFill>
                          <a:srgbClr val="FF0000"/>
                        </a:solidFill>
                        <a:latin typeface="Cambria Math" panose="02040503050406030204" pitchFamily="18" charset="0"/>
                      </a:rPr>
                      <m:t>=</m:t>
                    </m:r>
                  </m:oMath>
                </a14:m>
                <a:r>
                  <a:rPr lang="en-GB" dirty="0">
                    <a:solidFill>
                      <a:srgbClr val="FF0000"/>
                    </a:solidFill>
                  </a:rPr>
                  <a:t> 10.5</a:t>
                </a:r>
              </a:p>
            </p:txBody>
          </p:sp>
        </mc:Choice>
        <mc:Fallback xmlns="">
          <p:sp>
            <p:nvSpPr>
              <p:cNvPr id="44" name="TextBox 43">
                <a:extLst>
                  <a:ext uri="{FF2B5EF4-FFF2-40B4-BE49-F238E27FC236}">
                    <a16:creationId xmlns:a16="http://schemas.microsoft.com/office/drawing/2014/main" id="{4C9A392A-3393-5D3E-5431-883CD4874FE0}"/>
                  </a:ext>
                </a:extLst>
              </p:cNvPr>
              <p:cNvSpPr txBox="1">
                <a:spLocks noRot="1" noChangeAspect="1" noMove="1" noResize="1" noEditPoints="1" noAdjustHandles="1" noChangeArrowheads="1" noChangeShapeType="1" noTextEdit="1"/>
              </p:cNvSpPr>
              <p:nvPr/>
            </p:nvSpPr>
            <p:spPr>
              <a:xfrm>
                <a:off x="3027244" y="2947955"/>
                <a:ext cx="2794959" cy="369332"/>
              </a:xfrm>
              <a:prstGeom prst="rect">
                <a:avLst/>
              </a:prstGeom>
              <a:blipFill>
                <a:blip r:embed="rId5"/>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BAB68CB-7F9A-D01C-FF5B-2D505C7460CA}"/>
                  </a:ext>
                </a:extLst>
              </p:cNvPr>
              <p:cNvSpPr txBox="1"/>
              <p:nvPr/>
            </p:nvSpPr>
            <p:spPr>
              <a:xfrm>
                <a:off x="4868602" y="2947955"/>
                <a:ext cx="2794959"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𝑏</m:t>
                    </m:r>
                    <m:r>
                      <a:rPr lang="en-GB" b="0" i="1" smtClean="0">
                        <a:solidFill>
                          <a:srgbClr val="FF0000"/>
                        </a:solidFill>
                        <a:latin typeface="Cambria Math" panose="02040503050406030204" pitchFamily="18" charset="0"/>
                      </a:rPr>
                      <m:t>=</m:t>
                    </m:r>
                  </m:oMath>
                </a14:m>
                <a:r>
                  <a:rPr lang="en-GB" dirty="0">
                    <a:solidFill>
                      <a:srgbClr val="FF0000"/>
                    </a:solidFill>
                  </a:rPr>
                  <a:t> 10.5 </a:t>
                </a:r>
                <a14:m>
                  <m:oMath xmlns:m="http://schemas.openxmlformats.org/officeDocument/2006/math">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𝑎</m:t>
                    </m:r>
                  </m:oMath>
                </a14:m>
                <a:endParaRPr lang="en-GB" dirty="0">
                  <a:solidFill>
                    <a:srgbClr val="FF0000"/>
                  </a:solidFill>
                </a:endParaRPr>
              </a:p>
            </p:txBody>
          </p:sp>
        </mc:Choice>
        <mc:Fallback xmlns="">
          <p:sp>
            <p:nvSpPr>
              <p:cNvPr id="45" name="TextBox 44">
                <a:extLst>
                  <a:ext uri="{FF2B5EF4-FFF2-40B4-BE49-F238E27FC236}">
                    <a16:creationId xmlns:a16="http://schemas.microsoft.com/office/drawing/2014/main" id="{4BAB68CB-7F9A-D01C-FF5B-2D505C7460CA}"/>
                  </a:ext>
                </a:extLst>
              </p:cNvPr>
              <p:cNvSpPr txBox="1">
                <a:spLocks noRot="1" noChangeAspect="1" noMove="1" noResize="1" noEditPoints="1" noAdjustHandles="1" noChangeArrowheads="1" noChangeShapeType="1" noTextEdit="1"/>
              </p:cNvSpPr>
              <p:nvPr/>
            </p:nvSpPr>
            <p:spPr>
              <a:xfrm>
                <a:off x="4868602" y="2947955"/>
                <a:ext cx="2794959" cy="369332"/>
              </a:xfrm>
              <a:prstGeom prst="rect">
                <a:avLst/>
              </a:prstGeom>
              <a:blipFill>
                <a:blip r:embed="rId6"/>
                <a:stretch>
                  <a:fillRect t="-10000" b="-26667"/>
                </a:stretch>
              </a:blipFill>
            </p:spPr>
            <p:txBody>
              <a:bodyPr/>
              <a:lstStyle/>
              <a:p>
                <a:r>
                  <a:rPr lang="en-GB">
                    <a:noFill/>
                  </a:rPr>
                  <a:t> </a:t>
                </a:r>
              </a:p>
            </p:txBody>
          </p:sp>
        </mc:Fallback>
      </mc:AlternateContent>
      <p:cxnSp>
        <p:nvCxnSpPr>
          <p:cNvPr id="47" name="Straight Arrow Connector 46">
            <a:extLst>
              <a:ext uri="{FF2B5EF4-FFF2-40B4-BE49-F238E27FC236}">
                <a16:creationId xmlns:a16="http://schemas.microsoft.com/office/drawing/2014/main" id="{691FA769-898B-8582-C57C-70C15629269A}"/>
              </a:ext>
            </a:extLst>
          </p:cNvPr>
          <p:cNvCxnSpPr>
            <a:cxnSpLocks/>
          </p:cNvCxnSpPr>
          <p:nvPr/>
        </p:nvCxnSpPr>
        <p:spPr>
          <a:xfrm>
            <a:off x="5154421" y="3152692"/>
            <a:ext cx="40584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BAAC9DA-CBAD-46A2-4D5B-4540A76242C7}"/>
                  </a:ext>
                </a:extLst>
              </p:cNvPr>
              <p:cNvSpPr txBox="1"/>
              <p:nvPr/>
            </p:nvSpPr>
            <p:spPr>
              <a:xfrm>
                <a:off x="3887979" y="3407575"/>
                <a:ext cx="2794959" cy="369332"/>
              </a:xfrm>
              <a:prstGeom prst="rect">
                <a:avLst/>
              </a:prstGeom>
              <a:noFill/>
            </p:spPr>
            <p:txBody>
              <a:bodyPr wrap="square" rtlCol="0">
                <a:spAutoFit/>
              </a:bodyPr>
              <a:lstStyle/>
              <a:p>
                <a:pPr algn="ctr"/>
                <a14:m>
                  <m:oMath xmlns:m="http://schemas.openxmlformats.org/officeDocument/2006/math">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𝑎</m:t>
                        </m:r>
                      </m:e>
                      <m:sup>
                        <m:r>
                          <a:rPr lang="en-GB" b="0" i="1" smtClean="0">
                            <a:solidFill>
                              <a:srgbClr val="FF0000"/>
                            </a:solidFill>
                            <a:latin typeface="Cambria Math" panose="02040503050406030204" pitchFamily="18" charset="0"/>
                          </a:rPr>
                          <m:t>2</m:t>
                        </m:r>
                      </m:sup>
                    </m:sSup>
                    <m:r>
                      <a:rPr lang="en-GB" b="0" i="1" smtClean="0">
                        <a:solidFill>
                          <a:srgbClr val="FF0000"/>
                        </a:solidFill>
                        <a:latin typeface="Cambria Math" panose="02040503050406030204" pitchFamily="18" charset="0"/>
                      </a:rPr>
                      <m:t>+</m:t>
                    </m:r>
                    <m:sSup>
                      <m:sSupPr>
                        <m:ctrlPr>
                          <a:rPr lang="en-GB" b="0" i="1" smtClean="0">
                            <a:solidFill>
                              <a:srgbClr val="FF0000"/>
                            </a:solidFill>
                            <a:latin typeface="Cambria Math" panose="02040503050406030204" pitchFamily="18" charset="0"/>
                          </a:rPr>
                        </m:ctrlPr>
                      </m:sSupPr>
                      <m:e>
                        <m:d>
                          <m:dPr>
                            <m:ctrlPr>
                              <a:rPr lang="en-GB" b="0" i="1" smtClean="0">
                                <a:solidFill>
                                  <a:srgbClr val="FF0000"/>
                                </a:solidFill>
                                <a:latin typeface="Cambria Math" panose="02040503050406030204" pitchFamily="18" charset="0"/>
                              </a:rPr>
                            </m:ctrlPr>
                          </m:dPr>
                          <m:e>
                            <m:r>
                              <m:rPr>
                                <m:nor/>
                              </m:rPr>
                              <a:rPr lang="en-GB" b="0" i="0" smtClean="0">
                                <a:solidFill>
                                  <a:srgbClr val="FF0000"/>
                                </a:solidFill>
                              </a:rPr>
                              <m:t>10.5</m:t>
                            </m:r>
                            <m:r>
                              <a:rPr lang="en-GB" b="0" i="0" smtClean="0">
                                <a:solidFill>
                                  <a:srgbClr val="FF0000"/>
                                </a:solidFill>
                                <a:latin typeface="Cambria Math" panose="02040503050406030204" pitchFamily="18" charset="0"/>
                              </a:rPr>
                              <m:t> −</m:t>
                            </m:r>
                            <m:r>
                              <a:rPr lang="en-GB" i="1">
                                <a:solidFill>
                                  <a:srgbClr val="FF0000"/>
                                </a:solidFill>
                                <a:latin typeface="Cambria Math" panose="02040503050406030204" pitchFamily="18" charset="0"/>
                              </a:rPr>
                              <m:t>𝑎</m:t>
                            </m:r>
                          </m:e>
                        </m:d>
                      </m:e>
                      <m:sup>
                        <m:r>
                          <a:rPr lang="en-GB" b="0" i="0" smtClean="0">
                            <a:solidFill>
                              <a:srgbClr val="FF0000"/>
                            </a:solidFill>
                            <a:latin typeface="Cambria Math" panose="02040503050406030204" pitchFamily="18" charset="0"/>
                          </a:rPr>
                          <m:t>2</m:t>
                        </m:r>
                      </m:sup>
                    </m:sSup>
                    <m:r>
                      <a:rPr lang="en-GB" b="0" i="0" smtClean="0">
                        <a:solidFill>
                          <a:srgbClr val="FF0000"/>
                        </a:solidFill>
                        <a:latin typeface="Cambria Math" panose="02040503050406030204" pitchFamily="18" charset="0"/>
                      </a:rPr>
                      <m:t>=</m:t>
                    </m:r>
                  </m:oMath>
                </a14:m>
                <a:r>
                  <a:rPr lang="en-GB" dirty="0">
                    <a:solidFill>
                      <a:srgbClr val="FF0000"/>
                    </a:solidFill>
                  </a:rPr>
                  <a:t> 7.5</a:t>
                </a:r>
                <a:r>
                  <a:rPr lang="en-GB" baseline="30000" dirty="0">
                    <a:solidFill>
                      <a:srgbClr val="FF0000"/>
                    </a:solidFill>
                  </a:rPr>
                  <a:t>2</a:t>
                </a:r>
                <a:endParaRPr lang="en-GB" dirty="0">
                  <a:solidFill>
                    <a:srgbClr val="FF0000"/>
                  </a:solidFill>
                </a:endParaRPr>
              </a:p>
            </p:txBody>
          </p:sp>
        </mc:Choice>
        <mc:Fallback xmlns="">
          <p:sp>
            <p:nvSpPr>
              <p:cNvPr id="50" name="TextBox 49">
                <a:extLst>
                  <a:ext uri="{FF2B5EF4-FFF2-40B4-BE49-F238E27FC236}">
                    <a16:creationId xmlns:a16="http://schemas.microsoft.com/office/drawing/2014/main" id="{5BAAC9DA-CBAD-46A2-4D5B-4540A76242C7}"/>
                  </a:ext>
                </a:extLst>
              </p:cNvPr>
              <p:cNvSpPr txBox="1">
                <a:spLocks noRot="1" noChangeAspect="1" noMove="1" noResize="1" noEditPoints="1" noAdjustHandles="1" noChangeArrowheads="1" noChangeShapeType="1" noTextEdit="1"/>
              </p:cNvSpPr>
              <p:nvPr/>
            </p:nvSpPr>
            <p:spPr>
              <a:xfrm>
                <a:off x="3887979" y="3407575"/>
                <a:ext cx="2794959" cy="369332"/>
              </a:xfrm>
              <a:prstGeom prst="rect">
                <a:avLst/>
              </a:prstGeom>
              <a:blipFill>
                <a:blip r:embed="rId7"/>
                <a:stretch>
                  <a:fillRect t="-9836"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BFD5E81-0DB7-3D9A-2301-933CBB47D46F}"/>
                  </a:ext>
                </a:extLst>
              </p:cNvPr>
              <p:cNvSpPr txBox="1"/>
              <p:nvPr/>
            </p:nvSpPr>
            <p:spPr>
              <a:xfrm>
                <a:off x="3198001" y="3867195"/>
                <a:ext cx="3668454" cy="369332"/>
              </a:xfrm>
              <a:prstGeom prst="rect">
                <a:avLst/>
              </a:prstGeom>
              <a:noFill/>
            </p:spPr>
            <p:txBody>
              <a:bodyPr wrap="square" rtlCol="0">
                <a:spAutoFit/>
              </a:bodyPr>
              <a:lstStyle/>
              <a:p>
                <a:pPr algn="ctr"/>
                <a14:m>
                  <m:oMath xmlns:m="http://schemas.openxmlformats.org/officeDocument/2006/math">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𝑎</m:t>
                        </m:r>
                      </m:e>
                      <m:sup>
                        <m:r>
                          <a:rPr lang="en-GB" b="0" i="1" smtClean="0">
                            <a:solidFill>
                              <a:srgbClr val="FF0000"/>
                            </a:solidFill>
                            <a:latin typeface="Cambria Math" panose="02040503050406030204" pitchFamily="18" charset="0"/>
                          </a:rPr>
                          <m:t>2</m:t>
                        </m:r>
                      </m:sup>
                    </m:sSup>
                    <m:r>
                      <a:rPr lang="en-GB" b="0" i="1" smtClean="0">
                        <a:solidFill>
                          <a:srgbClr val="FF0000"/>
                        </a:solidFill>
                        <a:latin typeface="Cambria Math" panose="02040503050406030204" pitchFamily="18" charset="0"/>
                      </a:rPr>
                      <m:t>+</m:t>
                    </m:r>
                  </m:oMath>
                </a14:m>
                <a:r>
                  <a:rPr lang="en-GB" dirty="0">
                    <a:solidFill>
                      <a:srgbClr val="FF0000"/>
                    </a:solidFill>
                  </a:rPr>
                  <a:t> 110.25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21</a:t>
                </a:r>
                <a14:m>
                  <m:oMath xmlns:m="http://schemas.openxmlformats.org/officeDocument/2006/math">
                    <m:r>
                      <a:rPr lang="en-GB" b="0" i="1" dirty="0" smtClean="0">
                        <a:solidFill>
                          <a:srgbClr val="FF0000"/>
                        </a:solidFill>
                        <a:latin typeface="Cambria Math" panose="02040503050406030204" pitchFamily="18" charset="0"/>
                      </a:rPr>
                      <m:t>𝑎</m:t>
                    </m:r>
                    <m:r>
                      <a:rPr lang="en-GB" b="0" i="1" dirty="0" smtClean="0">
                        <a:solidFill>
                          <a:srgbClr val="FF0000"/>
                        </a:solidFill>
                        <a:latin typeface="Cambria Math" panose="02040503050406030204" pitchFamily="18" charset="0"/>
                      </a:rPr>
                      <m:t>+</m:t>
                    </m:r>
                    <m:sSup>
                      <m:sSupPr>
                        <m:ctrlPr>
                          <a:rPr lang="en-GB" i="1">
                            <a:solidFill>
                              <a:srgbClr val="FF0000"/>
                            </a:solidFill>
                            <a:latin typeface="Cambria Math" panose="02040503050406030204" pitchFamily="18" charset="0"/>
                          </a:rPr>
                        </m:ctrlPr>
                      </m:sSupPr>
                      <m:e>
                        <m:r>
                          <a:rPr lang="en-GB" i="1">
                            <a:solidFill>
                              <a:srgbClr val="FF0000"/>
                            </a:solidFill>
                            <a:latin typeface="Cambria Math" panose="02040503050406030204" pitchFamily="18" charset="0"/>
                          </a:rPr>
                          <m:t>𝑎</m:t>
                        </m:r>
                      </m:e>
                      <m:sup>
                        <m:r>
                          <a:rPr lang="en-GB" i="1">
                            <a:solidFill>
                              <a:srgbClr val="FF0000"/>
                            </a:solidFill>
                            <a:latin typeface="Cambria Math" panose="02040503050406030204" pitchFamily="18" charset="0"/>
                          </a:rPr>
                          <m:t>2</m:t>
                        </m:r>
                      </m:sup>
                    </m:sSup>
                    <m:r>
                      <a:rPr lang="en-GB" b="0" i="1" smtClean="0">
                        <a:solidFill>
                          <a:srgbClr val="FF0000"/>
                        </a:solidFill>
                        <a:latin typeface="Cambria Math" panose="02040503050406030204" pitchFamily="18" charset="0"/>
                      </a:rPr>
                      <m:t>=</m:t>
                    </m:r>
                  </m:oMath>
                </a14:m>
                <a:r>
                  <a:rPr lang="en-GB" dirty="0">
                    <a:solidFill>
                      <a:srgbClr val="FF0000"/>
                    </a:solidFill>
                  </a:rPr>
                  <a:t> 56.25</a:t>
                </a:r>
              </a:p>
            </p:txBody>
          </p:sp>
        </mc:Choice>
        <mc:Fallback xmlns="">
          <p:sp>
            <p:nvSpPr>
              <p:cNvPr id="51" name="TextBox 50">
                <a:extLst>
                  <a:ext uri="{FF2B5EF4-FFF2-40B4-BE49-F238E27FC236}">
                    <a16:creationId xmlns:a16="http://schemas.microsoft.com/office/drawing/2014/main" id="{BBFD5E81-0DB7-3D9A-2301-933CBB47D46F}"/>
                  </a:ext>
                </a:extLst>
              </p:cNvPr>
              <p:cNvSpPr txBox="1">
                <a:spLocks noRot="1" noChangeAspect="1" noMove="1" noResize="1" noEditPoints="1" noAdjustHandles="1" noChangeArrowheads="1" noChangeShapeType="1" noTextEdit="1"/>
              </p:cNvSpPr>
              <p:nvPr/>
            </p:nvSpPr>
            <p:spPr>
              <a:xfrm>
                <a:off x="3198001" y="3867195"/>
                <a:ext cx="3668454" cy="369332"/>
              </a:xfrm>
              <a:prstGeom prst="rect">
                <a:avLst/>
              </a:prstGeom>
              <a:blipFill>
                <a:blip r:embed="rId8"/>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03E9D88-BA99-C159-159F-99D457940354}"/>
                  </a:ext>
                </a:extLst>
              </p:cNvPr>
              <p:cNvSpPr txBox="1"/>
              <p:nvPr/>
            </p:nvSpPr>
            <p:spPr>
              <a:xfrm>
                <a:off x="3405324" y="4326815"/>
                <a:ext cx="3668454" cy="369332"/>
              </a:xfrm>
              <a:prstGeom prst="rect">
                <a:avLst/>
              </a:prstGeom>
              <a:noFill/>
            </p:spPr>
            <p:txBody>
              <a:bodyPr wrap="square" rtlCol="0">
                <a:spAutoFit/>
              </a:bodyPr>
              <a:lstStyle/>
              <a:p>
                <a:pPr algn="ctr"/>
                <a:r>
                  <a:rPr lang="en-GB" b="0" dirty="0">
                    <a:solidFill>
                      <a:srgbClr val="FF0000"/>
                    </a:solidFill>
                  </a:rPr>
                  <a:t>2</a:t>
                </a:r>
                <a14:m>
                  <m:oMath xmlns:m="http://schemas.openxmlformats.org/officeDocument/2006/math">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𝑎</m:t>
                        </m:r>
                      </m:e>
                      <m:sup>
                        <m:r>
                          <a:rPr lang="en-GB" b="0" i="1" smtClean="0">
                            <a:solidFill>
                              <a:srgbClr val="FF0000"/>
                            </a:solidFill>
                            <a:latin typeface="Cambria Math" panose="02040503050406030204" pitchFamily="18" charset="0"/>
                          </a:rPr>
                          <m:t>2</m:t>
                        </m:r>
                      </m:sup>
                    </m:sSup>
                    <m:r>
                      <a:rPr lang="en-GB" i="1">
                        <a:solidFill>
                          <a:srgbClr val="FF0000"/>
                        </a:solidFill>
                        <a:latin typeface="Cambria Math" panose="02040503050406030204" pitchFamily="18" charset="0"/>
                      </a:rPr>
                      <m:t>−</m:t>
                    </m:r>
                    <m:r>
                      <m:rPr>
                        <m:nor/>
                      </m:rPr>
                      <a:rPr lang="en-GB" dirty="0">
                        <a:solidFill>
                          <a:srgbClr val="FF0000"/>
                        </a:solidFill>
                      </a:rPr>
                      <m:t>21</m:t>
                    </m:r>
                    <m:r>
                      <a:rPr lang="en-GB" i="1" dirty="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m:t>
                    </m:r>
                  </m:oMath>
                </a14:m>
                <a:r>
                  <a:rPr lang="en-GB" dirty="0">
                    <a:solidFill>
                      <a:srgbClr val="FF0000"/>
                    </a:solidFill>
                  </a:rPr>
                  <a:t> 110.25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56.25</a:t>
                </a:r>
              </a:p>
            </p:txBody>
          </p:sp>
        </mc:Choice>
        <mc:Fallback xmlns="">
          <p:sp>
            <p:nvSpPr>
              <p:cNvPr id="52" name="TextBox 51">
                <a:extLst>
                  <a:ext uri="{FF2B5EF4-FFF2-40B4-BE49-F238E27FC236}">
                    <a16:creationId xmlns:a16="http://schemas.microsoft.com/office/drawing/2014/main" id="{403E9D88-BA99-C159-159F-99D457940354}"/>
                  </a:ext>
                </a:extLst>
              </p:cNvPr>
              <p:cNvSpPr txBox="1">
                <a:spLocks noRot="1" noChangeAspect="1" noMove="1" noResize="1" noEditPoints="1" noAdjustHandles="1" noChangeArrowheads="1" noChangeShapeType="1" noTextEdit="1"/>
              </p:cNvSpPr>
              <p:nvPr/>
            </p:nvSpPr>
            <p:spPr>
              <a:xfrm>
                <a:off x="3405324" y="4326815"/>
                <a:ext cx="3668454" cy="369332"/>
              </a:xfrm>
              <a:prstGeom prst="rect">
                <a:avLst/>
              </a:prstGeom>
              <a:blipFill>
                <a:blip r:embed="rId9"/>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3E3E292-5B8E-BEEB-CC68-8DB2BE9B6D99}"/>
                  </a:ext>
                </a:extLst>
              </p:cNvPr>
              <p:cNvSpPr txBox="1"/>
              <p:nvPr/>
            </p:nvSpPr>
            <p:spPr>
              <a:xfrm>
                <a:off x="3405324" y="4786435"/>
                <a:ext cx="3668454" cy="369332"/>
              </a:xfrm>
              <a:prstGeom prst="rect">
                <a:avLst/>
              </a:prstGeom>
              <a:noFill/>
            </p:spPr>
            <p:txBody>
              <a:bodyPr wrap="square" rtlCol="0">
                <a:spAutoFit/>
              </a:bodyPr>
              <a:lstStyle/>
              <a:p>
                <a:pPr algn="ctr"/>
                <a:r>
                  <a:rPr lang="en-GB" b="0" dirty="0">
                    <a:solidFill>
                      <a:srgbClr val="FF0000"/>
                    </a:solidFill>
                  </a:rPr>
                  <a:t>2</a:t>
                </a:r>
                <a14:m>
                  <m:oMath xmlns:m="http://schemas.openxmlformats.org/officeDocument/2006/math">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𝑎</m:t>
                        </m:r>
                      </m:e>
                      <m:sup>
                        <m:r>
                          <a:rPr lang="en-GB" b="0" i="1" smtClean="0">
                            <a:solidFill>
                              <a:srgbClr val="FF0000"/>
                            </a:solidFill>
                            <a:latin typeface="Cambria Math" panose="02040503050406030204" pitchFamily="18" charset="0"/>
                          </a:rPr>
                          <m:t>2</m:t>
                        </m:r>
                      </m:sup>
                    </m:sSup>
                    <m:r>
                      <a:rPr lang="en-GB" i="1">
                        <a:solidFill>
                          <a:srgbClr val="FF0000"/>
                        </a:solidFill>
                        <a:latin typeface="Cambria Math" panose="02040503050406030204" pitchFamily="18" charset="0"/>
                      </a:rPr>
                      <m:t>−</m:t>
                    </m:r>
                    <m:r>
                      <m:rPr>
                        <m:nor/>
                      </m:rPr>
                      <a:rPr lang="en-GB" dirty="0">
                        <a:solidFill>
                          <a:srgbClr val="FF0000"/>
                        </a:solidFill>
                      </a:rPr>
                      <m:t>21</m:t>
                    </m:r>
                    <m:r>
                      <a:rPr lang="en-GB" i="1" dirty="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m:t>
                    </m:r>
                  </m:oMath>
                </a14:m>
                <a:r>
                  <a:rPr lang="en-GB" dirty="0">
                    <a:solidFill>
                      <a:srgbClr val="FF0000"/>
                    </a:solidFill>
                  </a:rPr>
                  <a:t> 54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0</a:t>
                </a:r>
              </a:p>
            </p:txBody>
          </p:sp>
        </mc:Choice>
        <mc:Fallback xmlns="">
          <p:sp>
            <p:nvSpPr>
              <p:cNvPr id="53" name="TextBox 52">
                <a:extLst>
                  <a:ext uri="{FF2B5EF4-FFF2-40B4-BE49-F238E27FC236}">
                    <a16:creationId xmlns:a16="http://schemas.microsoft.com/office/drawing/2014/main" id="{A3E3E292-5B8E-BEEB-CC68-8DB2BE9B6D99}"/>
                  </a:ext>
                </a:extLst>
              </p:cNvPr>
              <p:cNvSpPr txBox="1">
                <a:spLocks noRot="1" noChangeAspect="1" noMove="1" noResize="1" noEditPoints="1" noAdjustHandles="1" noChangeArrowheads="1" noChangeShapeType="1" noTextEdit="1"/>
              </p:cNvSpPr>
              <p:nvPr/>
            </p:nvSpPr>
            <p:spPr>
              <a:xfrm>
                <a:off x="3405324" y="4786435"/>
                <a:ext cx="3668454" cy="369332"/>
              </a:xfrm>
              <a:prstGeom prst="rect">
                <a:avLst/>
              </a:prstGeom>
              <a:blipFill>
                <a:blip r:embed="rId10"/>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7EC505A-9BF1-9262-E21F-CEB82D3D6BFE}"/>
                  </a:ext>
                </a:extLst>
              </p:cNvPr>
              <p:cNvSpPr txBox="1"/>
              <p:nvPr/>
            </p:nvSpPr>
            <p:spPr>
              <a:xfrm>
                <a:off x="3378282" y="5246055"/>
                <a:ext cx="3668454"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2</a:t>
                </a:r>
                <a14:m>
                  <m:oMath xmlns:m="http://schemas.openxmlformats.org/officeDocument/2006/math">
                    <m:r>
                      <a:rPr lang="en-GB" b="0" i="1" dirty="0" smtClean="0">
                        <a:solidFill>
                          <a:srgbClr val="FF0000"/>
                        </a:solidFill>
                        <a:latin typeface="Cambria Math" panose="02040503050406030204" pitchFamily="18" charset="0"/>
                      </a:rPr>
                      <m:t>𝑎</m:t>
                    </m:r>
                    <m:r>
                      <a:rPr lang="en-GB" b="0" i="1" dirty="0" smtClean="0">
                        <a:solidFill>
                          <a:srgbClr val="FF0000"/>
                        </a:solidFill>
                        <a:latin typeface="Cambria Math" panose="02040503050406030204" pitchFamily="18" charset="0"/>
                      </a:rPr>
                      <m:t>− </m:t>
                    </m:r>
                  </m:oMath>
                </a14:m>
                <a:r>
                  <a:rPr lang="en-GB" dirty="0">
                    <a:solidFill>
                      <a:srgbClr val="FF0000"/>
                    </a:solidFill>
                  </a:rPr>
                  <a:t>9</a:t>
                </a:r>
                <a14:m>
                  <m:oMath xmlns:m="http://schemas.openxmlformats.org/officeDocument/2006/math">
                    <m:r>
                      <a:rPr lang="en-GB" b="0" i="1" dirty="0" smtClean="0">
                        <a:solidFill>
                          <a:srgbClr val="FF0000"/>
                        </a:solidFill>
                        <a:latin typeface="Cambria Math" panose="02040503050406030204" pitchFamily="18" charset="0"/>
                      </a:rPr>
                      <m:t>)(</m:t>
                    </m:r>
                    <m:r>
                      <a:rPr lang="en-GB" b="0" i="1" dirty="0" smtClean="0">
                        <a:solidFill>
                          <a:srgbClr val="FF0000"/>
                        </a:solidFill>
                        <a:latin typeface="Cambria Math" panose="02040503050406030204" pitchFamily="18" charset="0"/>
                      </a:rPr>
                      <m:t>𝑎</m:t>
                    </m:r>
                    <m:r>
                      <a:rPr lang="en-GB" b="0" i="1" dirty="0" smtClean="0">
                        <a:solidFill>
                          <a:srgbClr val="FF0000"/>
                        </a:solidFill>
                        <a:latin typeface="Cambria Math" panose="02040503050406030204" pitchFamily="18" charset="0"/>
                      </a:rPr>
                      <m:t>− </m:t>
                    </m:r>
                  </m:oMath>
                </a14:m>
                <a:r>
                  <a:rPr lang="en-GB" dirty="0">
                    <a:solidFill>
                      <a:srgbClr val="FF0000"/>
                    </a:solidFill>
                  </a:rPr>
                  <a:t>6</a:t>
                </a:r>
                <a14:m>
                  <m:oMath xmlns:m="http://schemas.openxmlformats.org/officeDocument/2006/math">
                    <m:r>
                      <a:rPr lang="en-GB" b="0" i="1" dirty="0" smtClean="0">
                        <a:solidFill>
                          <a:srgbClr val="FF0000"/>
                        </a:solidFill>
                        <a:latin typeface="Cambria Math" panose="02040503050406030204" pitchFamily="18" charset="0"/>
                      </a:rPr>
                      <m:t>)=</m:t>
                    </m:r>
                  </m:oMath>
                </a14:m>
                <a:r>
                  <a:rPr lang="en-GB" dirty="0">
                    <a:solidFill>
                      <a:srgbClr val="FF0000"/>
                    </a:solidFill>
                  </a:rPr>
                  <a:t> 0</a:t>
                </a:r>
              </a:p>
            </p:txBody>
          </p:sp>
        </mc:Choice>
        <mc:Fallback xmlns="">
          <p:sp>
            <p:nvSpPr>
              <p:cNvPr id="54" name="TextBox 53">
                <a:extLst>
                  <a:ext uri="{FF2B5EF4-FFF2-40B4-BE49-F238E27FC236}">
                    <a16:creationId xmlns:a16="http://schemas.microsoft.com/office/drawing/2014/main" id="{97EC505A-9BF1-9262-E21F-CEB82D3D6BFE}"/>
                  </a:ext>
                </a:extLst>
              </p:cNvPr>
              <p:cNvSpPr txBox="1">
                <a:spLocks noRot="1" noChangeAspect="1" noMove="1" noResize="1" noEditPoints="1" noAdjustHandles="1" noChangeArrowheads="1" noChangeShapeType="1" noTextEdit="1"/>
              </p:cNvSpPr>
              <p:nvPr/>
            </p:nvSpPr>
            <p:spPr>
              <a:xfrm>
                <a:off x="3378282" y="5246055"/>
                <a:ext cx="3668454" cy="369332"/>
              </a:xfrm>
              <a:prstGeom prst="rect">
                <a:avLst/>
              </a:prstGeom>
              <a:blipFill>
                <a:blip r:embed="rId11"/>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9F8EA8E-E52E-C08F-07D1-0AED72285E4B}"/>
                  </a:ext>
                </a:extLst>
              </p:cNvPr>
              <p:cNvSpPr txBox="1"/>
              <p:nvPr/>
            </p:nvSpPr>
            <p:spPr>
              <a:xfrm>
                <a:off x="4482313" y="5705675"/>
                <a:ext cx="1191623"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 </m:t>
                    </m:r>
                  </m:oMath>
                </a14:m>
                <a:r>
                  <a:rPr lang="en-GB" dirty="0">
                    <a:solidFill>
                      <a:srgbClr val="FF0000"/>
                    </a:solidFill>
                  </a:rPr>
                  <a:t>4.5</a:t>
                </a:r>
              </a:p>
            </p:txBody>
          </p:sp>
        </mc:Choice>
        <mc:Fallback xmlns="">
          <p:sp>
            <p:nvSpPr>
              <p:cNvPr id="55" name="TextBox 54">
                <a:extLst>
                  <a:ext uri="{FF2B5EF4-FFF2-40B4-BE49-F238E27FC236}">
                    <a16:creationId xmlns:a16="http://schemas.microsoft.com/office/drawing/2014/main" id="{59F8EA8E-E52E-C08F-07D1-0AED72285E4B}"/>
                  </a:ext>
                </a:extLst>
              </p:cNvPr>
              <p:cNvSpPr txBox="1">
                <a:spLocks noRot="1" noChangeAspect="1" noMove="1" noResize="1" noEditPoints="1" noAdjustHandles="1" noChangeArrowheads="1" noChangeShapeType="1" noTextEdit="1"/>
              </p:cNvSpPr>
              <p:nvPr/>
            </p:nvSpPr>
            <p:spPr>
              <a:xfrm>
                <a:off x="4482313" y="5705675"/>
                <a:ext cx="1191623" cy="369332"/>
              </a:xfrm>
              <a:prstGeom prst="rect">
                <a:avLst/>
              </a:prstGeom>
              <a:blipFill>
                <a:blip r:embed="rId12"/>
                <a:stretch>
                  <a:fillRect t="-9836"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FD79982-E41D-15B0-39A4-6C7DC0CAB6A7}"/>
                  </a:ext>
                </a:extLst>
              </p:cNvPr>
              <p:cNvSpPr txBox="1"/>
              <p:nvPr/>
            </p:nvSpPr>
            <p:spPr>
              <a:xfrm>
                <a:off x="5323037" y="5705675"/>
                <a:ext cx="1191623"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 </m:t>
                    </m:r>
                  </m:oMath>
                </a14:m>
                <a:r>
                  <a:rPr lang="en-GB" dirty="0">
                    <a:solidFill>
                      <a:srgbClr val="FF0000"/>
                    </a:solidFill>
                  </a:rPr>
                  <a:t>6</a:t>
                </a:r>
              </a:p>
            </p:txBody>
          </p:sp>
        </mc:Choice>
        <mc:Fallback xmlns="">
          <p:sp>
            <p:nvSpPr>
              <p:cNvPr id="56" name="TextBox 55">
                <a:extLst>
                  <a:ext uri="{FF2B5EF4-FFF2-40B4-BE49-F238E27FC236}">
                    <a16:creationId xmlns:a16="http://schemas.microsoft.com/office/drawing/2014/main" id="{EFD79982-E41D-15B0-39A4-6C7DC0CAB6A7}"/>
                  </a:ext>
                </a:extLst>
              </p:cNvPr>
              <p:cNvSpPr txBox="1">
                <a:spLocks noRot="1" noChangeAspect="1" noMove="1" noResize="1" noEditPoints="1" noAdjustHandles="1" noChangeArrowheads="1" noChangeShapeType="1" noTextEdit="1"/>
              </p:cNvSpPr>
              <p:nvPr/>
            </p:nvSpPr>
            <p:spPr>
              <a:xfrm>
                <a:off x="5323037" y="5705675"/>
                <a:ext cx="1191623" cy="369332"/>
              </a:xfrm>
              <a:prstGeom prst="rect">
                <a:avLst/>
              </a:prstGeom>
              <a:blipFill>
                <a:blip r:embed="rId13"/>
                <a:stretch>
                  <a:fillRect t="-9836"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6512CD50-161C-1259-CF46-D5542C8CDDEB}"/>
                  </a:ext>
                </a:extLst>
              </p:cNvPr>
              <p:cNvSpPr txBox="1"/>
              <p:nvPr/>
            </p:nvSpPr>
            <p:spPr>
              <a:xfrm>
                <a:off x="7174665" y="3154779"/>
                <a:ext cx="2794959"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𝑏</m:t>
                    </m:r>
                    <m:r>
                      <a:rPr lang="en-GB" b="0" i="1" smtClean="0">
                        <a:solidFill>
                          <a:srgbClr val="FF0000"/>
                        </a:solidFill>
                        <a:latin typeface="Cambria Math" panose="02040503050406030204" pitchFamily="18" charset="0"/>
                      </a:rPr>
                      <m:t>=</m:t>
                    </m:r>
                  </m:oMath>
                </a14:m>
                <a:r>
                  <a:rPr lang="en-GB" dirty="0">
                    <a:solidFill>
                      <a:srgbClr val="FF0000"/>
                    </a:solidFill>
                  </a:rPr>
                  <a:t> 10.5 </a:t>
                </a:r>
                <a14:m>
                  <m:oMath xmlns:m="http://schemas.openxmlformats.org/officeDocument/2006/math">
                    <m:r>
                      <a:rPr lang="en-GB" b="0" i="1" smtClean="0">
                        <a:solidFill>
                          <a:srgbClr val="FF0000"/>
                        </a:solidFill>
                        <a:latin typeface="Cambria Math" panose="02040503050406030204" pitchFamily="18" charset="0"/>
                      </a:rPr>
                      <m:t>− </m:t>
                    </m:r>
                  </m:oMath>
                </a14:m>
                <a:r>
                  <a:rPr lang="en-GB" dirty="0">
                    <a:solidFill>
                      <a:srgbClr val="FF0000"/>
                    </a:solidFill>
                  </a:rPr>
                  <a:t>4.5</a:t>
                </a:r>
              </a:p>
            </p:txBody>
          </p:sp>
        </mc:Choice>
        <mc:Fallback xmlns="">
          <p:sp>
            <p:nvSpPr>
              <p:cNvPr id="59" name="TextBox 58">
                <a:extLst>
                  <a:ext uri="{FF2B5EF4-FFF2-40B4-BE49-F238E27FC236}">
                    <a16:creationId xmlns:a16="http://schemas.microsoft.com/office/drawing/2014/main" id="{6512CD50-161C-1259-CF46-D5542C8CDDEB}"/>
                  </a:ext>
                </a:extLst>
              </p:cNvPr>
              <p:cNvSpPr txBox="1">
                <a:spLocks noRot="1" noChangeAspect="1" noMove="1" noResize="1" noEditPoints="1" noAdjustHandles="1" noChangeArrowheads="1" noChangeShapeType="1" noTextEdit="1"/>
              </p:cNvSpPr>
              <p:nvPr/>
            </p:nvSpPr>
            <p:spPr>
              <a:xfrm>
                <a:off x="7174665" y="3154779"/>
                <a:ext cx="2794959" cy="369332"/>
              </a:xfrm>
              <a:prstGeom prst="rect">
                <a:avLst/>
              </a:prstGeom>
              <a:blipFill>
                <a:blip r:embed="rId14"/>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2177A2FD-D365-8824-BA24-5925E88D2C1C}"/>
                  </a:ext>
                </a:extLst>
              </p:cNvPr>
              <p:cNvSpPr txBox="1"/>
              <p:nvPr/>
            </p:nvSpPr>
            <p:spPr>
              <a:xfrm>
                <a:off x="6745081" y="3561222"/>
                <a:ext cx="2794959"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𝑏</m:t>
                    </m:r>
                    <m:r>
                      <a:rPr lang="en-GB" b="0" i="1" smtClean="0">
                        <a:solidFill>
                          <a:srgbClr val="FF0000"/>
                        </a:solidFill>
                        <a:latin typeface="Cambria Math" panose="02040503050406030204" pitchFamily="18" charset="0"/>
                      </a:rPr>
                      <m:t>=</m:t>
                    </m:r>
                  </m:oMath>
                </a14:m>
                <a:r>
                  <a:rPr lang="en-GB" dirty="0">
                    <a:solidFill>
                      <a:srgbClr val="FF0000"/>
                    </a:solidFill>
                  </a:rPr>
                  <a:t> 6</a:t>
                </a:r>
              </a:p>
            </p:txBody>
          </p:sp>
        </mc:Choice>
        <mc:Fallback xmlns="">
          <p:sp>
            <p:nvSpPr>
              <p:cNvPr id="60" name="TextBox 59">
                <a:extLst>
                  <a:ext uri="{FF2B5EF4-FFF2-40B4-BE49-F238E27FC236}">
                    <a16:creationId xmlns:a16="http://schemas.microsoft.com/office/drawing/2014/main" id="{2177A2FD-D365-8824-BA24-5925E88D2C1C}"/>
                  </a:ext>
                </a:extLst>
              </p:cNvPr>
              <p:cNvSpPr txBox="1">
                <a:spLocks noRot="1" noChangeAspect="1" noMove="1" noResize="1" noEditPoints="1" noAdjustHandles="1" noChangeArrowheads="1" noChangeShapeType="1" noTextEdit="1"/>
              </p:cNvSpPr>
              <p:nvPr/>
            </p:nvSpPr>
            <p:spPr>
              <a:xfrm>
                <a:off x="6745081" y="3561222"/>
                <a:ext cx="2794959" cy="369332"/>
              </a:xfrm>
              <a:prstGeom prst="rect">
                <a:avLst/>
              </a:prstGeom>
              <a:blipFill>
                <a:blip r:embed="rId15"/>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6537B2D-612C-B594-081C-05BB7588A11F}"/>
                  </a:ext>
                </a:extLst>
              </p:cNvPr>
              <p:cNvSpPr txBox="1"/>
              <p:nvPr/>
            </p:nvSpPr>
            <p:spPr>
              <a:xfrm>
                <a:off x="7089862" y="4891096"/>
                <a:ext cx="2794959"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𝑏</m:t>
                    </m:r>
                    <m:r>
                      <a:rPr lang="en-GB" b="0" i="1" smtClean="0">
                        <a:solidFill>
                          <a:srgbClr val="FF0000"/>
                        </a:solidFill>
                        <a:latin typeface="Cambria Math" panose="02040503050406030204" pitchFamily="18" charset="0"/>
                      </a:rPr>
                      <m:t>=</m:t>
                    </m:r>
                  </m:oMath>
                </a14:m>
                <a:r>
                  <a:rPr lang="en-GB" dirty="0">
                    <a:solidFill>
                      <a:srgbClr val="FF0000"/>
                    </a:solidFill>
                  </a:rPr>
                  <a:t> 10.5 </a:t>
                </a:r>
                <a14:m>
                  <m:oMath xmlns:m="http://schemas.openxmlformats.org/officeDocument/2006/math">
                    <m:r>
                      <a:rPr lang="en-GB" b="0" i="1" smtClean="0">
                        <a:solidFill>
                          <a:srgbClr val="FF0000"/>
                        </a:solidFill>
                        <a:latin typeface="Cambria Math" panose="02040503050406030204" pitchFamily="18" charset="0"/>
                      </a:rPr>
                      <m:t>− </m:t>
                    </m:r>
                  </m:oMath>
                </a14:m>
                <a:r>
                  <a:rPr lang="en-GB" dirty="0">
                    <a:solidFill>
                      <a:srgbClr val="FF0000"/>
                    </a:solidFill>
                  </a:rPr>
                  <a:t>6</a:t>
                </a:r>
              </a:p>
            </p:txBody>
          </p:sp>
        </mc:Choice>
        <mc:Fallback xmlns="">
          <p:sp>
            <p:nvSpPr>
              <p:cNvPr id="61" name="TextBox 60">
                <a:extLst>
                  <a:ext uri="{FF2B5EF4-FFF2-40B4-BE49-F238E27FC236}">
                    <a16:creationId xmlns:a16="http://schemas.microsoft.com/office/drawing/2014/main" id="{86537B2D-612C-B594-081C-05BB7588A11F}"/>
                  </a:ext>
                </a:extLst>
              </p:cNvPr>
              <p:cNvSpPr txBox="1">
                <a:spLocks noRot="1" noChangeAspect="1" noMove="1" noResize="1" noEditPoints="1" noAdjustHandles="1" noChangeArrowheads="1" noChangeShapeType="1" noTextEdit="1"/>
              </p:cNvSpPr>
              <p:nvPr/>
            </p:nvSpPr>
            <p:spPr>
              <a:xfrm>
                <a:off x="7089862" y="4891096"/>
                <a:ext cx="2794959" cy="369332"/>
              </a:xfrm>
              <a:prstGeom prst="rect">
                <a:avLst/>
              </a:prstGeom>
              <a:blipFill>
                <a:blip r:embed="rId16"/>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A2ABC55-7567-619B-A75C-6BA086CD7BA2}"/>
                  </a:ext>
                </a:extLst>
              </p:cNvPr>
              <p:cNvSpPr txBox="1"/>
              <p:nvPr/>
            </p:nvSpPr>
            <p:spPr>
              <a:xfrm>
                <a:off x="6836913" y="5324509"/>
                <a:ext cx="2794959"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𝑏</m:t>
                    </m:r>
                    <m:r>
                      <a:rPr lang="en-GB" b="0" i="1" smtClean="0">
                        <a:solidFill>
                          <a:srgbClr val="FF0000"/>
                        </a:solidFill>
                        <a:latin typeface="Cambria Math" panose="02040503050406030204" pitchFamily="18" charset="0"/>
                      </a:rPr>
                      <m:t>=</m:t>
                    </m:r>
                  </m:oMath>
                </a14:m>
                <a:r>
                  <a:rPr lang="en-GB" dirty="0">
                    <a:solidFill>
                      <a:srgbClr val="FF0000"/>
                    </a:solidFill>
                  </a:rPr>
                  <a:t> 4.5</a:t>
                </a:r>
              </a:p>
            </p:txBody>
          </p:sp>
        </mc:Choice>
        <mc:Fallback xmlns="">
          <p:sp>
            <p:nvSpPr>
              <p:cNvPr id="62" name="TextBox 61">
                <a:extLst>
                  <a:ext uri="{FF2B5EF4-FFF2-40B4-BE49-F238E27FC236}">
                    <a16:creationId xmlns:a16="http://schemas.microsoft.com/office/drawing/2014/main" id="{DA2ABC55-7567-619B-A75C-6BA086CD7BA2}"/>
                  </a:ext>
                </a:extLst>
              </p:cNvPr>
              <p:cNvSpPr txBox="1">
                <a:spLocks noRot="1" noChangeAspect="1" noMove="1" noResize="1" noEditPoints="1" noAdjustHandles="1" noChangeArrowheads="1" noChangeShapeType="1" noTextEdit="1"/>
              </p:cNvSpPr>
              <p:nvPr/>
            </p:nvSpPr>
            <p:spPr>
              <a:xfrm>
                <a:off x="6836913" y="5324509"/>
                <a:ext cx="2794959" cy="369332"/>
              </a:xfrm>
              <a:prstGeom prst="rect">
                <a:avLst/>
              </a:prstGeom>
              <a:blipFill>
                <a:blip r:embed="rId17"/>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5407C5F-D8B4-31B3-D074-D9C1F7017824}"/>
                  </a:ext>
                </a:extLst>
              </p:cNvPr>
              <p:cNvSpPr txBox="1"/>
              <p:nvPr/>
            </p:nvSpPr>
            <p:spPr>
              <a:xfrm>
                <a:off x="6745082" y="2748335"/>
                <a:ext cx="2794959" cy="369332"/>
              </a:xfrm>
              <a:prstGeom prst="rect">
                <a:avLst/>
              </a:prstGeom>
              <a:noFill/>
            </p:spPr>
            <p:txBody>
              <a:bodyPr wrap="square" rtlCol="0">
                <a:spAutoFit/>
              </a:bodyPr>
              <a:lstStyle/>
              <a:p>
                <a:pPr algn="ctr"/>
                <a:r>
                  <a:rPr lang="en-GB" dirty="0">
                    <a:solidFill>
                      <a:srgbClr val="FF0000"/>
                    </a:solidFill>
                  </a:rPr>
                  <a:t>If </a:t>
                </a:r>
                <a14:m>
                  <m:oMath xmlns:m="http://schemas.openxmlformats.org/officeDocument/2006/math">
                    <m:r>
                      <a:rPr lang="en-GB" b="0" i="1" smtClean="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 </m:t>
                    </m:r>
                  </m:oMath>
                </a14:m>
                <a:r>
                  <a:rPr lang="en-GB" dirty="0">
                    <a:solidFill>
                      <a:srgbClr val="FF0000"/>
                    </a:solidFill>
                  </a:rPr>
                  <a:t>4.5</a:t>
                </a:r>
              </a:p>
            </p:txBody>
          </p:sp>
        </mc:Choice>
        <mc:Fallback xmlns="">
          <p:sp>
            <p:nvSpPr>
              <p:cNvPr id="63" name="TextBox 62">
                <a:extLst>
                  <a:ext uri="{FF2B5EF4-FFF2-40B4-BE49-F238E27FC236}">
                    <a16:creationId xmlns:a16="http://schemas.microsoft.com/office/drawing/2014/main" id="{95407C5F-D8B4-31B3-D074-D9C1F7017824}"/>
                  </a:ext>
                </a:extLst>
              </p:cNvPr>
              <p:cNvSpPr txBox="1">
                <a:spLocks noRot="1" noChangeAspect="1" noMove="1" noResize="1" noEditPoints="1" noAdjustHandles="1" noChangeArrowheads="1" noChangeShapeType="1" noTextEdit="1"/>
              </p:cNvSpPr>
              <p:nvPr/>
            </p:nvSpPr>
            <p:spPr>
              <a:xfrm>
                <a:off x="6745082" y="2748335"/>
                <a:ext cx="2794959" cy="369332"/>
              </a:xfrm>
              <a:prstGeom prst="rect">
                <a:avLst/>
              </a:prstGeom>
              <a:blipFill>
                <a:blip r:embed="rId18"/>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4B84E11-7DB5-9423-5D24-38B25EC228E3}"/>
                  </a:ext>
                </a:extLst>
              </p:cNvPr>
              <p:cNvSpPr txBox="1"/>
              <p:nvPr/>
            </p:nvSpPr>
            <p:spPr>
              <a:xfrm>
                <a:off x="6663927" y="4450286"/>
                <a:ext cx="2794959" cy="369332"/>
              </a:xfrm>
              <a:prstGeom prst="rect">
                <a:avLst/>
              </a:prstGeom>
              <a:noFill/>
            </p:spPr>
            <p:txBody>
              <a:bodyPr wrap="square" rtlCol="0">
                <a:spAutoFit/>
              </a:bodyPr>
              <a:lstStyle/>
              <a:p>
                <a:pPr algn="ctr"/>
                <a:r>
                  <a:rPr lang="en-GB" dirty="0">
                    <a:solidFill>
                      <a:srgbClr val="FF0000"/>
                    </a:solidFill>
                  </a:rPr>
                  <a:t>If </a:t>
                </a:r>
                <a14:m>
                  <m:oMath xmlns:m="http://schemas.openxmlformats.org/officeDocument/2006/math">
                    <m:r>
                      <a:rPr lang="en-GB" b="0" i="1" smtClean="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 </m:t>
                    </m:r>
                  </m:oMath>
                </a14:m>
                <a:r>
                  <a:rPr lang="en-GB" dirty="0">
                    <a:solidFill>
                      <a:srgbClr val="FF0000"/>
                    </a:solidFill>
                  </a:rPr>
                  <a:t>6</a:t>
                </a:r>
              </a:p>
            </p:txBody>
          </p:sp>
        </mc:Choice>
        <mc:Fallback xmlns="">
          <p:sp>
            <p:nvSpPr>
              <p:cNvPr id="64" name="TextBox 63">
                <a:extLst>
                  <a:ext uri="{FF2B5EF4-FFF2-40B4-BE49-F238E27FC236}">
                    <a16:creationId xmlns:a16="http://schemas.microsoft.com/office/drawing/2014/main" id="{D4B84E11-7DB5-9423-5D24-38B25EC228E3}"/>
                  </a:ext>
                </a:extLst>
              </p:cNvPr>
              <p:cNvSpPr txBox="1">
                <a:spLocks noRot="1" noChangeAspect="1" noMove="1" noResize="1" noEditPoints="1" noAdjustHandles="1" noChangeArrowheads="1" noChangeShapeType="1" noTextEdit="1"/>
              </p:cNvSpPr>
              <p:nvPr/>
            </p:nvSpPr>
            <p:spPr>
              <a:xfrm>
                <a:off x="6663927" y="4450286"/>
                <a:ext cx="2794959" cy="369332"/>
              </a:xfrm>
              <a:prstGeom prst="rect">
                <a:avLst/>
              </a:prstGeom>
              <a:blipFill>
                <a:blip r:embed="rId19"/>
                <a:stretch>
                  <a:fillRect t="-8197" b="-24590"/>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50F40BB4-40A9-39D2-DB3F-53C64A2A321B}"/>
              </a:ext>
            </a:extLst>
          </p:cNvPr>
          <p:cNvSpPr txBox="1"/>
          <p:nvPr/>
        </p:nvSpPr>
        <p:spPr>
          <a:xfrm>
            <a:off x="-13604" y="2488335"/>
            <a:ext cx="2794959" cy="369332"/>
          </a:xfrm>
          <a:prstGeom prst="rect">
            <a:avLst/>
          </a:prstGeom>
          <a:noFill/>
        </p:spPr>
        <p:txBody>
          <a:bodyPr wrap="square" rtlCol="0">
            <a:spAutoFit/>
          </a:bodyPr>
          <a:lstStyle/>
          <a:p>
            <a:pPr algn="ctr"/>
            <a:r>
              <a:rPr lang="en-GB" dirty="0">
                <a:solidFill>
                  <a:schemeClr val="bg1">
                    <a:lumMod val="65000"/>
                  </a:schemeClr>
                </a:solidFill>
              </a:rPr>
              <a:t>Not drawn to scale</a:t>
            </a:r>
          </a:p>
        </p:txBody>
      </p:sp>
      <p:sp>
        <p:nvSpPr>
          <p:cNvPr id="14" name="TextBox 13">
            <a:extLst>
              <a:ext uri="{FF2B5EF4-FFF2-40B4-BE49-F238E27FC236}">
                <a16:creationId xmlns:a16="http://schemas.microsoft.com/office/drawing/2014/main" id="{6C9D9BF5-680B-13D9-E9FC-DE39B0971DEB}"/>
              </a:ext>
            </a:extLst>
          </p:cNvPr>
          <p:cNvSpPr txBox="1"/>
          <p:nvPr/>
        </p:nvSpPr>
        <p:spPr>
          <a:xfrm>
            <a:off x="4424723" y="6165294"/>
            <a:ext cx="5394222" cy="369332"/>
          </a:xfrm>
          <a:prstGeom prst="rect">
            <a:avLst/>
          </a:prstGeom>
          <a:noFill/>
        </p:spPr>
        <p:txBody>
          <a:bodyPr wrap="square" rtlCol="0">
            <a:spAutoFit/>
          </a:bodyPr>
          <a:lstStyle/>
          <a:p>
            <a:pPr algn="ctr"/>
            <a:r>
              <a:rPr lang="en-GB" dirty="0">
                <a:solidFill>
                  <a:srgbClr val="FF0000"/>
                </a:solidFill>
              </a:rPr>
              <a:t>The lengths of the top two sides are 4.5 m and 6 m.  </a:t>
            </a:r>
          </a:p>
        </p:txBody>
      </p:sp>
      <p:pic>
        <p:nvPicPr>
          <p:cNvPr id="15" name="Picture 14" descr="A green and red holly leaves&#10;&#10;Description automatically generated">
            <a:extLst>
              <a:ext uri="{FF2B5EF4-FFF2-40B4-BE49-F238E27FC236}">
                <a16:creationId xmlns:a16="http://schemas.microsoft.com/office/drawing/2014/main" id="{0E8B40DB-0B42-CC29-AFFD-36CA97F70ACE}"/>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cxnSp>
        <p:nvCxnSpPr>
          <p:cNvPr id="5" name="Straight Arrow Connector 4">
            <a:extLst>
              <a:ext uri="{FF2B5EF4-FFF2-40B4-BE49-F238E27FC236}">
                <a16:creationId xmlns:a16="http://schemas.microsoft.com/office/drawing/2014/main" id="{D08D9C56-6F31-FAF7-4E02-033B99E14B2A}"/>
              </a:ext>
            </a:extLst>
          </p:cNvPr>
          <p:cNvCxnSpPr>
            <a:cxnSpLocks/>
          </p:cNvCxnSpPr>
          <p:nvPr/>
        </p:nvCxnSpPr>
        <p:spPr>
          <a:xfrm flipH="1">
            <a:off x="319653" y="3632804"/>
            <a:ext cx="1148379" cy="148207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0B7BE6F-F448-2092-264A-1C63FB8A00A6}"/>
              </a:ext>
            </a:extLst>
          </p:cNvPr>
          <p:cNvCxnSpPr>
            <a:cxnSpLocks/>
          </p:cNvCxnSpPr>
          <p:nvPr/>
        </p:nvCxnSpPr>
        <p:spPr>
          <a:xfrm>
            <a:off x="1458546" y="3646536"/>
            <a:ext cx="1897497" cy="150017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181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288694" y="65910"/>
            <a:ext cx="2993367" cy="523220"/>
          </a:xfrm>
          <a:prstGeom prst="rect">
            <a:avLst/>
          </a:prstGeom>
          <a:noFill/>
        </p:spPr>
        <p:txBody>
          <a:bodyPr wrap="square" rtlCol="0">
            <a:spAutoFit/>
          </a:bodyPr>
          <a:lstStyle/>
          <a:p>
            <a:pPr algn="ctr"/>
            <a:r>
              <a:rPr lang="en-GB" sz="2800" b="1" dirty="0">
                <a:solidFill>
                  <a:schemeClr val="bg1"/>
                </a:solidFill>
              </a:rPr>
              <a:t>ADVENT – Day 12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mc:AlternateContent xmlns:mc="http://schemas.openxmlformats.org/markup-compatibility/2006" xmlns:a14="http://schemas.microsoft.com/office/drawing/2010/main">
        <mc:Choice Requires="a14">
          <p:sp>
            <p:nvSpPr>
              <p:cNvPr id="65" name="Speech Bubble: Rectangle with Corners Rounded 64">
                <a:extLst>
                  <a:ext uri="{FF2B5EF4-FFF2-40B4-BE49-F238E27FC236}">
                    <a16:creationId xmlns:a16="http://schemas.microsoft.com/office/drawing/2014/main" id="{7BDCD331-7BB0-939D-687D-123A38C118E9}"/>
                  </a:ext>
                </a:extLst>
              </p:cNvPr>
              <p:cNvSpPr/>
              <p:nvPr/>
            </p:nvSpPr>
            <p:spPr>
              <a:xfrm>
                <a:off x="1107348" y="2004970"/>
                <a:ext cx="7661962" cy="2541864"/>
              </a:xfrm>
              <a:prstGeom prst="wedgeRoundRectCallout">
                <a:avLst>
                  <a:gd name="adj1" fmla="val 4155"/>
                  <a:gd name="adj2" fmla="val 73947"/>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Students might struggle to form the equations needed to solve this problem.  Prompt discussions around what they already know about right-angled triangles and encourage them to consider Pythagoras’ Theorem. </a:t>
                </a:r>
              </a:p>
              <a:p>
                <a:pPr algn="ctr"/>
                <a:endParaRPr lang="en-GB" dirty="0">
                  <a:solidFill>
                    <a:srgbClr val="009242"/>
                  </a:solidFill>
                </a:endParaRPr>
              </a:p>
              <a:p>
                <a:pPr algn="ctr"/>
                <a:r>
                  <a:rPr lang="en-GB" dirty="0">
                    <a:solidFill>
                      <a:srgbClr val="009242"/>
                    </a:solidFill>
                  </a:rPr>
                  <a:t>Students may also struggle with both possible solutions of </a:t>
                </a:r>
                <a14:m>
                  <m:oMath xmlns:m="http://schemas.openxmlformats.org/officeDocument/2006/math">
                    <m:r>
                      <a:rPr lang="en-GB" i="1" dirty="0" smtClean="0">
                        <a:solidFill>
                          <a:srgbClr val="009242"/>
                        </a:solidFill>
                        <a:latin typeface="Cambria Math" panose="02040503050406030204" pitchFamily="18" charset="0"/>
                      </a:rPr>
                      <m:t>𝑎</m:t>
                    </m:r>
                  </m:oMath>
                </a14:m>
                <a:r>
                  <a:rPr lang="en-GB" dirty="0">
                    <a:solidFill>
                      <a:srgbClr val="009242"/>
                    </a:solidFill>
                  </a:rPr>
                  <a:t> also being possible solutions for </a:t>
                </a:r>
                <a14:m>
                  <m:oMath xmlns:m="http://schemas.openxmlformats.org/officeDocument/2006/math">
                    <m:r>
                      <a:rPr lang="en-GB" i="1" dirty="0" smtClean="0">
                        <a:solidFill>
                          <a:srgbClr val="009242"/>
                        </a:solidFill>
                        <a:latin typeface="Cambria Math" panose="02040503050406030204" pitchFamily="18" charset="0"/>
                      </a:rPr>
                      <m:t>𝑏</m:t>
                    </m:r>
                  </m:oMath>
                </a14:m>
                <a:r>
                  <a:rPr lang="en-GB" dirty="0">
                    <a:solidFill>
                      <a:srgbClr val="009242"/>
                    </a:solidFill>
                  </a:rPr>
                  <a:t>. This is an excellent point for discussion around substituting one value in place of two unknowns.</a:t>
                </a:r>
              </a:p>
            </p:txBody>
          </p:sp>
        </mc:Choice>
        <mc:Fallback xmlns="">
          <p:sp>
            <p:nvSpPr>
              <p:cNvPr id="65" name="Speech Bubble: Rectangle with Corners Rounded 64">
                <a:extLst>
                  <a:ext uri="{FF2B5EF4-FFF2-40B4-BE49-F238E27FC236}">
                    <a16:creationId xmlns:a16="http://schemas.microsoft.com/office/drawing/2014/main" id="{7BDCD331-7BB0-939D-687D-123A38C118E9}"/>
                  </a:ext>
                </a:extLst>
              </p:cNvPr>
              <p:cNvSpPr>
                <a:spLocks noRot="1" noChangeAspect="1" noMove="1" noResize="1" noEditPoints="1" noAdjustHandles="1" noChangeArrowheads="1" noChangeShapeType="1" noTextEdit="1"/>
              </p:cNvSpPr>
              <p:nvPr/>
            </p:nvSpPr>
            <p:spPr>
              <a:xfrm>
                <a:off x="1107348" y="2004970"/>
                <a:ext cx="7661962" cy="2541864"/>
              </a:xfrm>
              <a:prstGeom prst="wedgeRoundRectCallout">
                <a:avLst>
                  <a:gd name="adj1" fmla="val 4155"/>
                  <a:gd name="adj2" fmla="val 73947"/>
                  <a:gd name="adj3" fmla="val 16667"/>
                </a:avLst>
              </a:prstGeom>
              <a:blipFill>
                <a:blip r:embed="rId4"/>
                <a:stretch>
                  <a:fillRect/>
                </a:stretch>
              </a:blipFill>
              <a:ln w="19050">
                <a:solidFill>
                  <a:srgbClr val="002060"/>
                </a:solidFill>
              </a:ln>
            </p:spPr>
            <p:txBody>
              <a:bodyPr/>
              <a:lstStyle/>
              <a:p>
                <a:r>
                  <a:rPr lang="en-GB">
                    <a:noFill/>
                  </a:rPr>
                  <a:t> </a:t>
                </a:r>
              </a:p>
            </p:txBody>
          </p:sp>
        </mc:Fallback>
      </mc:AlternateContent>
      <p:pic>
        <p:nvPicPr>
          <p:cNvPr id="6" name="Picture 5" descr="A green and red holly leaves&#10;&#10;Description automatically generated">
            <a:extLst>
              <a:ext uri="{FF2B5EF4-FFF2-40B4-BE49-F238E27FC236}">
                <a16:creationId xmlns:a16="http://schemas.microsoft.com/office/drawing/2014/main" id="{57511FD7-22F2-8528-A23A-DB7BC4D389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spTree>
    <p:extLst>
      <p:ext uri="{BB962C8B-B14F-4D97-AF65-F5344CB8AC3E}">
        <p14:creationId xmlns:p14="http://schemas.microsoft.com/office/powerpoint/2010/main" val="1383084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36102" y="2560810"/>
            <a:ext cx="9433795" cy="40303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2" name="TextBox 1">
            <a:extLst>
              <a:ext uri="{FF2B5EF4-FFF2-40B4-BE49-F238E27FC236}">
                <a16:creationId xmlns:a16="http://schemas.microsoft.com/office/drawing/2014/main" id="{A8B80DC3-39B1-E7BF-5ACF-8E9EBFC31542}"/>
              </a:ext>
            </a:extLst>
          </p:cNvPr>
          <p:cNvSpPr txBox="1"/>
          <p:nvPr/>
        </p:nvSpPr>
        <p:spPr>
          <a:xfrm>
            <a:off x="178997" y="750597"/>
            <a:ext cx="6361762" cy="1711366"/>
          </a:xfrm>
          <a:prstGeom prst="rect">
            <a:avLst/>
          </a:prstGeom>
          <a:noFill/>
        </p:spPr>
        <p:txBody>
          <a:bodyPr wrap="square" rtlCol="0">
            <a:spAutoFit/>
          </a:bodyPr>
          <a:lstStyle/>
          <a:p>
            <a:pPr>
              <a:lnSpc>
                <a:spcPct val="150000"/>
              </a:lnSpc>
            </a:pPr>
            <a:r>
              <a:rPr lang="en-GB" dirty="0"/>
              <a:t>Santa has a sack full of gifts.  </a:t>
            </a:r>
          </a:p>
          <a:p>
            <a:pPr>
              <a:lnSpc>
                <a:spcPct val="150000"/>
              </a:lnSpc>
            </a:pPr>
            <a:r>
              <a:rPr lang="en-GB" dirty="0"/>
              <a:t>He has 5 toy cars, 7 dolls and 3 boxes of chocolates.  </a:t>
            </a:r>
          </a:p>
          <a:p>
            <a:pPr>
              <a:lnSpc>
                <a:spcPct val="150000"/>
              </a:lnSpc>
            </a:pPr>
            <a:r>
              <a:rPr lang="en-GB" dirty="0"/>
              <a:t>He selects two gifts at random without replacement.  </a:t>
            </a:r>
          </a:p>
          <a:p>
            <a:pPr>
              <a:lnSpc>
                <a:spcPct val="150000"/>
              </a:lnSpc>
            </a:pPr>
            <a:r>
              <a:rPr lang="en-GB" dirty="0"/>
              <a:t>What is the probability he will select two boxes of chocolates?</a:t>
            </a:r>
          </a:p>
        </p:txBody>
      </p:sp>
      <p:sp>
        <p:nvSpPr>
          <p:cNvPr id="6" name="TextBox 5">
            <a:extLst>
              <a:ext uri="{FF2B5EF4-FFF2-40B4-BE49-F238E27FC236}">
                <a16:creationId xmlns:a16="http://schemas.microsoft.com/office/drawing/2014/main" id="{B75D5616-DCB5-3BAF-EEBF-9039C0D38100}"/>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13</a:t>
            </a:r>
            <a:endParaRPr lang="en-GB" sz="2400" b="1" dirty="0">
              <a:solidFill>
                <a:schemeClr val="bg1"/>
              </a:solidFill>
            </a:endParaRPr>
          </a:p>
        </p:txBody>
      </p:sp>
      <p:pic>
        <p:nvPicPr>
          <p:cNvPr id="7" name="Picture 6" descr="A red and white hat&#10;&#10;Description automatically generated">
            <a:extLst>
              <a:ext uri="{FF2B5EF4-FFF2-40B4-BE49-F238E27FC236}">
                <a16:creationId xmlns:a16="http://schemas.microsoft.com/office/drawing/2014/main" id="{EDB3625A-E900-CD93-AB99-A4755DE938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8" name="Picture 7" descr="A green and red holly leaves&#10;&#10;Description automatically generated">
            <a:extLst>
              <a:ext uri="{FF2B5EF4-FFF2-40B4-BE49-F238E27FC236}">
                <a16:creationId xmlns:a16="http://schemas.microsoft.com/office/drawing/2014/main" id="{FA91F523-3259-470B-3A66-CEF3610868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spTree>
    <p:extLst>
      <p:ext uri="{BB962C8B-B14F-4D97-AF65-F5344CB8AC3E}">
        <p14:creationId xmlns:p14="http://schemas.microsoft.com/office/powerpoint/2010/main" val="3159326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149305" y="2502077"/>
            <a:ext cx="9433795" cy="40303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2" name="TextBox 1">
            <a:extLst>
              <a:ext uri="{FF2B5EF4-FFF2-40B4-BE49-F238E27FC236}">
                <a16:creationId xmlns:a16="http://schemas.microsoft.com/office/drawing/2014/main" id="{A8B80DC3-39B1-E7BF-5ACF-8E9EBFC31542}"/>
              </a:ext>
            </a:extLst>
          </p:cNvPr>
          <p:cNvSpPr txBox="1"/>
          <p:nvPr/>
        </p:nvSpPr>
        <p:spPr>
          <a:xfrm>
            <a:off x="178997" y="750597"/>
            <a:ext cx="6361762" cy="2126864"/>
          </a:xfrm>
          <a:prstGeom prst="rect">
            <a:avLst/>
          </a:prstGeom>
          <a:noFill/>
        </p:spPr>
        <p:txBody>
          <a:bodyPr wrap="square" rtlCol="0">
            <a:spAutoFit/>
          </a:bodyPr>
          <a:lstStyle/>
          <a:p>
            <a:pPr>
              <a:lnSpc>
                <a:spcPct val="150000"/>
              </a:lnSpc>
            </a:pPr>
            <a:r>
              <a:rPr lang="en-GB" dirty="0"/>
              <a:t>Santa has a sack full of gifts.  </a:t>
            </a:r>
          </a:p>
          <a:p>
            <a:pPr>
              <a:lnSpc>
                <a:spcPct val="150000"/>
              </a:lnSpc>
            </a:pPr>
            <a:r>
              <a:rPr lang="en-GB" dirty="0"/>
              <a:t>He has 5 toy cars, 7 dolls and 3 boxes of chocolates.  </a:t>
            </a:r>
          </a:p>
          <a:p>
            <a:pPr>
              <a:lnSpc>
                <a:spcPct val="150000"/>
              </a:lnSpc>
            </a:pPr>
            <a:r>
              <a:rPr lang="en-GB" dirty="0"/>
              <a:t>He selects two gifts at random without replacement.  </a:t>
            </a:r>
          </a:p>
          <a:p>
            <a:pPr>
              <a:lnSpc>
                <a:spcPct val="150000"/>
              </a:lnSpc>
            </a:pPr>
            <a:r>
              <a:rPr lang="en-GB" dirty="0"/>
              <a:t>What is the probability he will select two boxes of chocolates?</a:t>
            </a:r>
          </a:p>
          <a:p>
            <a:pPr>
              <a:lnSpc>
                <a:spcPct val="150000"/>
              </a:lnSpc>
            </a:pPr>
            <a:endParaRPr lang="en-GB" dirty="0"/>
          </a:p>
        </p:txBody>
      </p:sp>
      <p:cxnSp>
        <p:nvCxnSpPr>
          <p:cNvPr id="8" name="Straight Connector 7">
            <a:extLst>
              <a:ext uri="{FF2B5EF4-FFF2-40B4-BE49-F238E27FC236}">
                <a16:creationId xmlns:a16="http://schemas.microsoft.com/office/drawing/2014/main" id="{6C6B5B8A-8F2A-BB46-395F-686D0777DECE}"/>
              </a:ext>
            </a:extLst>
          </p:cNvPr>
          <p:cNvCxnSpPr>
            <a:cxnSpLocks/>
            <a:stCxn id="25" idx="1"/>
          </p:cNvCxnSpPr>
          <p:nvPr/>
        </p:nvCxnSpPr>
        <p:spPr>
          <a:xfrm flipH="1">
            <a:off x="979134" y="3676813"/>
            <a:ext cx="559540" cy="7217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EF912C-BA97-479E-A6D3-1DA5C4C95D14}"/>
              </a:ext>
            </a:extLst>
          </p:cNvPr>
          <p:cNvCxnSpPr>
            <a:cxnSpLocks/>
            <a:endCxn id="26" idx="1"/>
          </p:cNvCxnSpPr>
          <p:nvPr/>
        </p:nvCxnSpPr>
        <p:spPr>
          <a:xfrm>
            <a:off x="994374" y="4406211"/>
            <a:ext cx="544300" cy="9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8DF36D-90A6-1F63-38DC-BB200ED44D11}"/>
              </a:ext>
            </a:extLst>
          </p:cNvPr>
          <p:cNvCxnSpPr>
            <a:cxnSpLocks/>
            <a:endCxn id="27" idx="1"/>
          </p:cNvCxnSpPr>
          <p:nvPr/>
        </p:nvCxnSpPr>
        <p:spPr>
          <a:xfrm>
            <a:off x="979134" y="4398591"/>
            <a:ext cx="559540" cy="756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52BA0C-4595-75CD-13EA-E19585510D9F}"/>
                  </a:ext>
                </a:extLst>
              </p:cNvPr>
              <p:cNvSpPr txBox="1"/>
              <p:nvPr/>
            </p:nvSpPr>
            <p:spPr>
              <a:xfrm>
                <a:off x="1807526" y="3529098"/>
                <a:ext cx="309380"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15</m:t>
                          </m:r>
                        </m:den>
                      </m:f>
                    </m:oMath>
                  </m:oMathPara>
                </a14:m>
                <a:endParaRPr lang="en-GB" dirty="0"/>
              </a:p>
            </p:txBody>
          </p:sp>
        </mc:Choice>
        <mc:Fallback xmlns="">
          <p:sp>
            <p:nvSpPr>
              <p:cNvPr id="15" name="TextBox 14">
                <a:extLst>
                  <a:ext uri="{FF2B5EF4-FFF2-40B4-BE49-F238E27FC236}">
                    <a16:creationId xmlns:a16="http://schemas.microsoft.com/office/drawing/2014/main" id="{8052BA0C-4595-75CD-13EA-E19585510D9F}"/>
                  </a:ext>
                </a:extLst>
              </p:cNvPr>
              <p:cNvSpPr txBox="1">
                <a:spLocks noRot="1" noChangeAspect="1" noMove="1" noResize="1" noEditPoints="1" noAdjustHandles="1" noChangeArrowheads="1" noChangeShapeType="1" noTextEdit="1"/>
              </p:cNvSpPr>
              <p:nvPr/>
            </p:nvSpPr>
            <p:spPr>
              <a:xfrm>
                <a:off x="1807526" y="3529098"/>
                <a:ext cx="309380" cy="52604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BCCF1BB-4F66-DFDF-D565-73E6D31021A3}"/>
                  </a:ext>
                </a:extLst>
              </p:cNvPr>
              <p:cNvSpPr txBox="1"/>
              <p:nvPr/>
            </p:nvSpPr>
            <p:spPr>
              <a:xfrm>
                <a:off x="1807526" y="4175653"/>
                <a:ext cx="30938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15</m:t>
                          </m:r>
                        </m:den>
                      </m:f>
                    </m:oMath>
                  </m:oMathPara>
                </a14:m>
                <a:endParaRPr lang="en-GB" dirty="0"/>
              </a:p>
            </p:txBody>
          </p:sp>
        </mc:Choice>
        <mc:Fallback xmlns="">
          <p:sp>
            <p:nvSpPr>
              <p:cNvPr id="16" name="TextBox 15">
                <a:extLst>
                  <a:ext uri="{FF2B5EF4-FFF2-40B4-BE49-F238E27FC236}">
                    <a16:creationId xmlns:a16="http://schemas.microsoft.com/office/drawing/2014/main" id="{8BCCF1BB-4F66-DFDF-D565-73E6D31021A3}"/>
                  </a:ext>
                </a:extLst>
              </p:cNvPr>
              <p:cNvSpPr txBox="1">
                <a:spLocks noRot="1" noChangeAspect="1" noMove="1" noResize="1" noEditPoints="1" noAdjustHandles="1" noChangeArrowheads="1" noChangeShapeType="1" noTextEdit="1"/>
              </p:cNvSpPr>
              <p:nvPr/>
            </p:nvSpPr>
            <p:spPr>
              <a:xfrm>
                <a:off x="1807526" y="4175653"/>
                <a:ext cx="309380" cy="51860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4C1E8AA-0CF4-A429-B9E5-7A2884FB213A}"/>
                  </a:ext>
                </a:extLst>
              </p:cNvPr>
              <p:cNvSpPr txBox="1"/>
              <p:nvPr/>
            </p:nvSpPr>
            <p:spPr>
              <a:xfrm>
                <a:off x="1807526" y="4814771"/>
                <a:ext cx="30938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15</m:t>
                          </m:r>
                        </m:den>
                      </m:f>
                    </m:oMath>
                  </m:oMathPara>
                </a14:m>
                <a:endParaRPr lang="en-GB" dirty="0"/>
              </a:p>
            </p:txBody>
          </p:sp>
        </mc:Choice>
        <mc:Fallback xmlns="">
          <p:sp>
            <p:nvSpPr>
              <p:cNvPr id="17" name="TextBox 16">
                <a:extLst>
                  <a:ext uri="{FF2B5EF4-FFF2-40B4-BE49-F238E27FC236}">
                    <a16:creationId xmlns:a16="http://schemas.microsoft.com/office/drawing/2014/main" id="{84C1E8AA-0CF4-A429-B9E5-7A2884FB213A}"/>
                  </a:ext>
                </a:extLst>
              </p:cNvPr>
              <p:cNvSpPr txBox="1">
                <a:spLocks noRot="1" noChangeAspect="1" noMove="1" noResize="1" noEditPoints="1" noAdjustHandles="1" noChangeArrowheads="1" noChangeShapeType="1" noTextEdit="1"/>
              </p:cNvSpPr>
              <p:nvPr/>
            </p:nvSpPr>
            <p:spPr>
              <a:xfrm>
                <a:off x="1807526" y="4814771"/>
                <a:ext cx="309380" cy="520463"/>
              </a:xfrm>
              <a:prstGeom prst="rect">
                <a:avLst/>
              </a:prstGeom>
              <a:blipFill>
                <a:blip r:embed="rId6"/>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83E651D4-E1CA-385F-259E-184DE5CFEC57}"/>
              </a:ext>
            </a:extLst>
          </p:cNvPr>
          <p:cNvSpPr txBox="1"/>
          <p:nvPr/>
        </p:nvSpPr>
        <p:spPr>
          <a:xfrm>
            <a:off x="1538674" y="3492147"/>
            <a:ext cx="269408" cy="369332"/>
          </a:xfrm>
          <a:prstGeom prst="rect">
            <a:avLst/>
          </a:prstGeom>
          <a:noFill/>
        </p:spPr>
        <p:txBody>
          <a:bodyPr wrap="square" rtlCol="0">
            <a:spAutoFit/>
          </a:bodyPr>
          <a:lstStyle/>
          <a:p>
            <a:r>
              <a:rPr lang="en-GB" dirty="0">
                <a:solidFill>
                  <a:srgbClr val="FF0000"/>
                </a:solidFill>
              </a:rPr>
              <a:t>T</a:t>
            </a:r>
          </a:p>
        </p:txBody>
      </p:sp>
      <p:sp>
        <p:nvSpPr>
          <p:cNvPr id="26" name="TextBox 25">
            <a:extLst>
              <a:ext uri="{FF2B5EF4-FFF2-40B4-BE49-F238E27FC236}">
                <a16:creationId xmlns:a16="http://schemas.microsoft.com/office/drawing/2014/main" id="{95401D60-8E53-D9AA-8203-1AC2F35313BA}"/>
              </a:ext>
            </a:extLst>
          </p:cNvPr>
          <p:cNvSpPr txBox="1"/>
          <p:nvPr/>
        </p:nvSpPr>
        <p:spPr>
          <a:xfrm>
            <a:off x="1538674" y="4231099"/>
            <a:ext cx="269408" cy="369332"/>
          </a:xfrm>
          <a:prstGeom prst="rect">
            <a:avLst/>
          </a:prstGeom>
          <a:noFill/>
        </p:spPr>
        <p:txBody>
          <a:bodyPr wrap="square" rtlCol="0">
            <a:spAutoFit/>
          </a:bodyPr>
          <a:lstStyle/>
          <a:p>
            <a:r>
              <a:rPr lang="en-GB" dirty="0">
                <a:solidFill>
                  <a:srgbClr val="FF0000"/>
                </a:solidFill>
              </a:rPr>
              <a:t>D</a:t>
            </a:r>
          </a:p>
        </p:txBody>
      </p:sp>
      <p:sp>
        <p:nvSpPr>
          <p:cNvPr id="27" name="TextBox 26">
            <a:extLst>
              <a:ext uri="{FF2B5EF4-FFF2-40B4-BE49-F238E27FC236}">
                <a16:creationId xmlns:a16="http://schemas.microsoft.com/office/drawing/2014/main" id="{4F54EDB0-DA6C-6113-3A98-4620005FE350}"/>
              </a:ext>
            </a:extLst>
          </p:cNvPr>
          <p:cNvSpPr txBox="1"/>
          <p:nvPr/>
        </p:nvSpPr>
        <p:spPr>
          <a:xfrm>
            <a:off x="1538674" y="4970051"/>
            <a:ext cx="269408" cy="369332"/>
          </a:xfrm>
          <a:prstGeom prst="rect">
            <a:avLst/>
          </a:prstGeom>
          <a:noFill/>
        </p:spPr>
        <p:txBody>
          <a:bodyPr wrap="square" rtlCol="0">
            <a:spAutoFit/>
          </a:bodyPr>
          <a:lstStyle/>
          <a:p>
            <a:r>
              <a:rPr lang="en-GB" dirty="0">
                <a:solidFill>
                  <a:srgbClr val="FF0000"/>
                </a:solidFill>
              </a:rPr>
              <a:t>C</a:t>
            </a:r>
          </a:p>
        </p:txBody>
      </p:sp>
      <p:cxnSp>
        <p:nvCxnSpPr>
          <p:cNvPr id="32" name="Straight Connector 31">
            <a:extLst>
              <a:ext uri="{FF2B5EF4-FFF2-40B4-BE49-F238E27FC236}">
                <a16:creationId xmlns:a16="http://schemas.microsoft.com/office/drawing/2014/main" id="{8222029F-827A-DFCF-B6EB-DD200DE7351F}"/>
              </a:ext>
            </a:extLst>
          </p:cNvPr>
          <p:cNvCxnSpPr>
            <a:cxnSpLocks/>
          </p:cNvCxnSpPr>
          <p:nvPr/>
        </p:nvCxnSpPr>
        <p:spPr>
          <a:xfrm flipH="1">
            <a:off x="3286670" y="3637361"/>
            <a:ext cx="559540" cy="7217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0858F19-44F5-6844-AE55-468CC5F160F1}"/>
              </a:ext>
            </a:extLst>
          </p:cNvPr>
          <p:cNvCxnSpPr>
            <a:cxnSpLocks/>
          </p:cNvCxnSpPr>
          <p:nvPr/>
        </p:nvCxnSpPr>
        <p:spPr>
          <a:xfrm>
            <a:off x="3301910" y="4366759"/>
            <a:ext cx="544300" cy="9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F1D2C85-8784-B4F4-CB1D-461E9A1AA82B}"/>
              </a:ext>
            </a:extLst>
          </p:cNvPr>
          <p:cNvCxnSpPr>
            <a:cxnSpLocks/>
          </p:cNvCxnSpPr>
          <p:nvPr/>
        </p:nvCxnSpPr>
        <p:spPr>
          <a:xfrm>
            <a:off x="3286670" y="4359139"/>
            <a:ext cx="559540" cy="756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D86CAF7-6322-2B6F-26C9-A8B75A1EF59A}"/>
                  </a:ext>
                </a:extLst>
              </p:cNvPr>
              <p:cNvSpPr txBox="1"/>
              <p:nvPr/>
            </p:nvSpPr>
            <p:spPr>
              <a:xfrm>
                <a:off x="4062412" y="3488799"/>
                <a:ext cx="309380"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14</m:t>
                          </m:r>
                        </m:den>
                      </m:f>
                    </m:oMath>
                  </m:oMathPara>
                </a14:m>
                <a:endParaRPr lang="en-GB" dirty="0"/>
              </a:p>
            </p:txBody>
          </p:sp>
        </mc:Choice>
        <mc:Fallback xmlns="">
          <p:sp>
            <p:nvSpPr>
              <p:cNvPr id="35" name="TextBox 34">
                <a:extLst>
                  <a:ext uri="{FF2B5EF4-FFF2-40B4-BE49-F238E27FC236}">
                    <a16:creationId xmlns:a16="http://schemas.microsoft.com/office/drawing/2014/main" id="{ED86CAF7-6322-2B6F-26C9-A8B75A1EF59A}"/>
                  </a:ext>
                </a:extLst>
              </p:cNvPr>
              <p:cNvSpPr txBox="1">
                <a:spLocks noRot="1" noChangeAspect="1" noMove="1" noResize="1" noEditPoints="1" noAdjustHandles="1" noChangeArrowheads="1" noChangeShapeType="1" noTextEdit="1"/>
              </p:cNvSpPr>
              <p:nvPr/>
            </p:nvSpPr>
            <p:spPr>
              <a:xfrm>
                <a:off x="4062412" y="3488799"/>
                <a:ext cx="309380" cy="52418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B70B8C1-7FBA-76A3-59E5-FD378326D170}"/>
                  </a:ext>
                </a:extLst>
              </p:cNvPr>
              <p:cNvSpPr txBox="1"/>
              <p:nvPr/>
            </p:nvSpPr>
            <p:spPr>
              <a:xfrm>
                <a:off x="4062412" y="4135354"/>
                <a:ext cx="309380"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14</m:t>
                          </m:r>
                        </m:den>
                      </m:f>
                    </m:oMath>
                  </m:oMathPara>
                </a14:m>
                <a:endParaRPr lang="en-GB" dirty="0"/>
              </a:p>
            </p:txBody>
          </p:sp>
        </mc:Choice>
        <mc:Fallback xmlns="">
          <p:sp>
            <p:nvSpPr>
              <p:cNvPr id="36" name="TextBox 35">
                <a:extLst>
                  <a:ext uri="{FF2B5EF4-FFF2-40B4-BE49-F238E27FC236}">
                    <a16:creationId xmlns:a16="http://schemas.microsoft.com/office/drawing/2014/main" id="{DB70B8C1-7FBA-76A3-59E5-FD378326D170}"/>
                  </a:ext>
                </a:extLst>
              </p:cNvPr>
              <p:cNvSpPr txBox="1">
                <a:spLocks noRot="1" noChangeAspect="1" noMove="1" noResize="1" noEditPoints="1" noAdjustHandles="1" noChangeArrowheads="1" noChangeShapeType="1" noTextEdit="1"/>
              </p:cNvSpPr>
              <p:nvPr/>
            </p:nvSpPr>
            <p:spPr>
              <a:xfrm>
                <a:off x="4062412" y="4135354"/>
                <a:ext cx="309380" cy="51674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6ACC263-97AC-F084-3AFA-0428F86995FE}"/>
                  </a:ext>
                </a:extLst>
              </p:cNvPr>
              <p:cNvSpPr txBox="1"/>
              <p:nvPr/>
            </p:nvSpPr>
            <p:spPr>
              <a:xfrm>
                <a:off x="4062412" y="4774472"/>
                <a:ext cx="30938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14</m:t>
                          </m:r>
                        </m:den>
                      </m:f>
                    </m:oMath>
                  </m:oMathPara>
                </a14:m>
                <a:endParaRPr lang="en-GB" dirty="0"/>
              </a:p>
            </p:txBody>
          </p:sp>
        </mc:Choice>
        <mc:Fallback xmlns="">
          <p:sp>
            <p:nvSpPr>
              <p:cNvPr id="37" name="TextBox 36">
                <a:extLst>
                  <a:ext uri="{FF2B5EF4-FFF2-40B4-BE49-F238E27FC236}">
                    <a16:creationId xmlns:a16="http://schemas.microsoft.com/office/drawing/2014/main" id="{96ACC263-97AC-F084-3AFA-0428F86995FE}"/>
                  </a:ext>
                </a:extLst>
              </p:cNvPr>
              <p:cNvSpPr txBox="1">
                <a:spLocks noRot="1" noChangeAspect="1" noMove="1" noResize="1" noEditPoints="1" noAdjustHandles="1" noChangeArrowheads="1" noChangeShapeType="1" noTextEdit="1"/>
              </p:cNvSpPr>
              <p:nvPr/>
            </p:nvSpPr>
            <p:spPr>
              <a:xfrm>
                <a:off x="4062412" y="4774472"/>
                <a:ext cx="309380" cy="518604"/>
              </a:xfrm>
              <a:prstGeom prst="rect">
                <a:avLst/>
              </a:prstGeom>
              <a:blipFill>
                <a:blip r:embed="rId9"/>
                <a:stretch>
                  <a:fillRect/>
                </a:stretch>
              </a:blipFill>
            </p:spPr>
            <p:txBody>
              <a:bodyPr/>
              <a:lstStyle/>
              <a:p>
                <a:r>
                  <a:rPr lang="en-GB">
                    <a:noFill/>
                  </a:rPr>
                  <a:t> </a:t>
                </a:r>
              </a:p>
            </p:txBody>
          </p:sp>
        </mc:Fallback>
      </mc:AlternateContent>
      <p:sp>
        <p:nvSpPr>
          <p:cNvPr id="38" name="TextBox 37">
            <a:extLst>
              <a:ext uri="{FF2B5EF4-FFF2-40B4-BE49-F238E27FC236}">
                <a16:creationId xmlns:a16="http://schemas.microsoft.com/office/drawing/2014/main" id="{E9404D89-B4D1-2851-37A0-40A03C9194BF}"/>
              </a:ext>
            </a:extLst>
          </p:cNvPr>
          <p:cNvSpPr txBox="1"/>
          <p:nvPr/>
        </p:nvSpPr>
        <p:spPr>
          <a:xfrm>
            <a:off x="3793560" y="3451848"/>
            <a:ext cx="269408" cy="369332"/>
          </a:xfrm>
          <a:prstGeom prst="rect">
            <a:avLst/>
          </a:prstGeom>
          <a:noFill/>
        </p:spPr>
        <p:txBody>
          <a:bodyPr wrap="square" rtlCol="0">
            <a:spAutoFit/>
          </a:bodyPr>
          <a:lstStyle/>
          <a:p>
            <a:r>
              <a:rPr lang="en-GB" dirty="0">
                <a:solidFill>
                  <a:srgbClr val="FF0000"/>
                </a:solidFill>
              </a:rPr>
              <a:t>T</a:t>
            </a:r>
          </a:p>
        </p:txBody>
      </p:sp>
      <p:sp>
        <p:nvSpPr>
          <p:cNvPr id="39" name="TextBox 38">
            <a:extLst>
              <a:ext uri="{FF2B5EF4-FFF2-40B4-BE49-F238E27FC236}">
                <a16:creationId xmlns:a16="http://schemas.microsoft.com/office/drawing/2014/main" id="{E92C6B39-A674-4D7E-5513-8B806851B571}"/>
              </a:ext>
            </a:extLst>
          </p:cNvPr>
          <p:cNvSpPr txBox="1"/>
          <p:nvPr/>
        </p:nvSpPr>
        <p:spPr>
          <a:xfrm>
            <a:off x="3793560" y="4190800"/>
            <a:ext cx="269408" cy="369332"/>
          </a:xfrm>
          <a:prstGeom prst="rect">
            <a:avLst/>
          </a:prstGeom>
          <a:noFill/>
        </p:spPr>
        <p:txBody>
          <a:bodyPr wrap="square" rtlCol="0">
            <a:spAutoFit/>
          </a:bodyPr>
          <a:lstStyle/>
          <a:p>
            <a:r>
              <a:rPr lang="en-GB" dirty="0">
                <a:solidFill>
                  <a:srgbClr val="FF0000"/>
                </a:solidFill>
              </a:rPr>
              <a:t>D</a:t>
            </a:r>
          </a:p>
        </p:txBody>
      </p:sp>
      <p:sp>
        <p:nvSpPr>
          <p:cNvPr id="40" name="TextBox 39">
            <a:extLst>
              <a:ext uri="{FF2B5EF4-FFF2-40B4-BE49-F238E27FC236}">
                <a16:creationId xmlns:a16="http://schemas.microsoft.com/office/drawing/2014/main" id="{F1F1A1BC-6C3D-DC20-185D-5B6883F4C279}"/>
              </a:ext>
            </a:extLst>
          </p:cNvPr>
          <p:cNvSpPr txBox="1"/>
          <p:nvPr/>
        </p:nvSpPr>
        <p:spPr>
          <a:xfrm>
            <a:off x="3793560" y="4929752"/>
            <a:ext cx="269408" cy="369332"/>
          </a:xfrm>
          <a:prstGeom prst="rect">
            <a:avLst/>
          </a:prstGeom>
          <a:noFill/>
        </p:spPr>
        <p:txBody>
          <a:bodyPr wrap="square" rtlCol="0">
            <a:spAutoFit/>
          </a:bodyPr>
          <a:lstStyle/>
          <a:p>
            <a:r>
              <a:rPr lang="en-GB" dirty="0">
                <a:solidFill>
                  <a:srgbClr val="FF0000"/>
                </a:solidFill>
              </a:rPr>
              <a:t>C</a:t>
            </a:r>
          </a:p>
        </p:txBody>
      </p:sp>
      <p:sp>
        <p:nvSpPr>
          <p:cNvPr id="41" name="Oval 40">
            <a:extLst>
              <a:ext uri="{FF2B5EF4-FFF2-40B4-BE49-F238E27FC236}">
                <a16:creationId xmlns:a16="http://schemas.microsoft.com/office/drawing/2014/main" id="{56790964-5196-0373-F1F3-F17969C5D6BD}"/>
              </a:ext>
            </a:extLst>
          </p:cNvPr>
          <p:cNvSpPr/>
          <p:nvPr/>
        </p:nvSpPr>
        <p:spPr>
          <a:xfrm>
            <a:off x="1796963" y="4800050"/>
            <a:ext cx="351462" cy="6391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42" name="Oval 41">
            <a:extLst>
              <a:ext uri="{FF2B5EF4-FFF2-40B4-BE49-F238E27FC236}">
                <a16:creationId xmlns:a16="http://schemas.microsoft.com/office/drawing/2014/main" id="{05A8AFE2-05F1-2E41-0481-FCA9CCD42F6E}"/>
              </a:ext>
            </a:extLst>
          </p:cNvPr>
          <p:cNvSpPr/>
          <p:nvPr/>
        </p:nvSpPr>
        <p:spPr>
          <a:xfrm>
            <a:off x="4047173" y="4748246"/>
            <a:ext cx="351462" cy="6391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A56C64A-7615-7619-FB29-5BDDD8CC587C}"/>
                  </a:ext>
                </a:extLst>
              </p:cNvPr>
              <p:cNvSpPr txBox="1"/>
              <p:nvPr/>
            </p:nvSpPr>
            <p:spPr>
              <a:xfrm>
                <a:off x="6533949" y="4068725"/>
                <a:ext cx="30938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15</m:t>
                          </m:r>
                        </m:den>
                      </m:f>
                    </m:oMath>
                  </m:oMathPara>
                </a14:m>
                <a:endParaRPr lang="en-GB" dirty="0">
                  <a:solidFill>
                    <a:srgbClr val="FF0000"/>
                  </a:solidFill>
                </a:endParaRPr>
              </a:p>
            </p:txBody>
          </p:sp>
        </mc:Choice>
        <mc:Fallback xmlns="">
          <p:sp>
            <p:nvSpPr>
              <p:cNvPr id="46" name="TextBox 45">
                <a:extLst>
                  <a:ext uri="{FF2B5EF4-FFF2-40B4-BE49-F238E27FC236}">
                    <a16:creationId xmlns:a16="http://schemas.microsoft.com/office/drawing/2014/main" id="{6A56C64A-7615-7619-FB29-5BDDD8CC587C}"/>
                  </a:ext>
                </a:extLst>
              </p:cNvPr>
              <p:cNvSpPr txBox="1">
                <a:spLocks noRot="1" noChangeAspect="1" noMove="1" noResize="1" noEditPoints="1" noAdjustHandles="1" noChangeArrowheads="1" noChangeShapeType="1" noTextEdit="1"/>
              </p:cNvSpPr>
              <p:nvPr/>
            </p:nvSpPr>
            <p:spPr>
              <a:xfrm>
                <a:off x="6533949" y="4068725"/>
                <a:ext cx="309380" cy="520463"/>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618C52D-6B2C-9CD2-23D8-DAFAAE812541}"/>
                  </a:ext>
                </a:extLst>
              </p:cNvPr>
              <p:cNvSpPr txBox="1"/>
              <p:nvPr/>
            </p:nvSpPr>
            <p:spPr>
              <a:xfrm>
                <a:off x="7221329" y="4069654"/>
                <a:ext cx="30938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14</m:t>
                          </m:r>
                        </m:den>
                      </m:f>
                    </m:oMath>
                  </m:oMathPara>
                </a14:m>
                <a:endParaRPr lang="en-GB" dirty="0">
                  <a:solidFill>
                    <a:srgbClr val="FF0000"/>
                  </a:solidFill>
                </a:endParaRPr>
              </a:p>
            </p:txBody>
          </p:sp>
        </mc:Choice>
        <mc:Fallback xmlns="">
          <p:sp>
            <p:nvSpPr>
              <p:cNvPr id="47" name="TextBox 46">
                <a:extLst>
                  <a:ext uri="{FF2B5EF4-FFF2-40B4-BE49-F238E27FC236}">
                    <a16:creationId xmlns:a16="http://schemas.microsoft.com/office/drawing/2014/main" id="{B618C52D-6B2C-9CD2-23D8-DAFAAE812541}"/>
                  </a:ext>
                </a:extLst>
              </p:cNvPr>
              <p:cNvSpPr txBox="1">
                <a:spLocks noRot="1" noChangeAspect="1" noMove="1" noResize="1" noEditPoints="1" noAdjustHandles="1" noChangeArrowheads="1" noChangeShapeType="1" noTextEdit="1"/>
              </p:cNvSpPr>
              <p:nvPr/>
            </p:nvSpPr>
            <p:spPr>
              <a:xfrm>
                <a:off x="7221329" y="4069654"/>
                <a:ext cx="309380" cy="51860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1A9C5B1-DF6F-7F54-D00D-8FE433243602}"/>
                  </a:ext>
                </a:extLst>
              </p:cNvPr>
              <p:cNvSpPr txBox="1"/>
              <p:nvPr/>
            </p:nvSpPr>
            <p:spPr>
              <a:xfrm>
                <a:off x="6855803" y="4126033"/>
                <a:ext cx="3276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endParaRPr>
              </a:p>
            </p:txBody>
          </p:sp>
        </mc:Choice>
        <mc:Fallback xmlns="">
          <p:sp>
            <p:nvSpPr>
              <p:cNvPr id="48" name="TextBox 47">
                <a:extLst>
                  <a:ext uri="{FF2B5EF4-FFF2-40B4-BE49-F238E27FC236}">
                    <a16:creationId xmlns:a16="http://schemas.microsoft.com/office/drawing/2014/main" id="{C1A9C5B1-DF6F-7F54-D00D-8FE433243602}"/>
                  </a:ext>
                </a:extLst>
              </p:cNvPr>
              <p:cNvSpPr txBox="1">
                <a:spLocks noRot="1" noChangeAspect="1" noMove="1" noResize="1" noEditPoints="1" noAdjustHandles="1" noChangeArrowheads="1" noChangeShapeType="1" noTextEdit="1"/>
              </p:cNvSpPr>
              <p:nvPr/>
            </p:nvSpPr>
            <p:spPr>
              <a:xfrm>
                <a:off x="6855803" y="4126033"/>
                <a:ext cx="327673"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AD5B1E7-4B77-AC50-4036-4213B06FD037}"/>
                  </a:ext>
                </a:extLst>
              </p:cNvPr>
              <p:cNvSpPr txBox="1"/>
              <p:nvPr/>
            </p:nvSpPr>
            <p:spPr>
              <a:xfrm>
                <a:off x="7583956" y="4126033"/>
                <a:ext cx="3276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endParaRPr>
              </a:p>
            </p:txBody>
          </p:sp>
        </mc:Choice>
        <mc:Fallback xmlns="">
          <p:sp>
            <p:nvSpPr>
              <p:cNvPr id="49" name="TextBox 48">
                <a:extLst>
                  <a:ext uri="{FF2B5EF4-FFF2-40B4-BE49-F238E27FC236}">
                    <a16:creationId xmlns:a16="http://schemas.microsoft.com/office/drawing/2014/main" id="{EAD5B1E7-4B77-AC50-4036-4213B06FD037}"/>
                  </a:ext>
                </a:extLst>
              </p:cNvPr>
              <p:cNvSpPr txBox="1">
                <a:spLocks noRot="1" noChangeAspect="1" noMove="1" noResize="1" noEditPoints="1" noAdjustHandles="1" noChangeArrowheads="1" noChangeShapeType="1" noTextEdit="1"/>
              </p:cNvSpPr>
              <p:nvPr/>
            </p:nvSpPr>
            <p:spPr>
              <a:xfrm>
                <a:off x="7583956" y="4126033"/>
                <a:ext cx="327673"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A042D43-2E1F-92C5-4821-6CED14D88222}"/>
                  </a:ext>
                </a:extLst>
              </p:cNvPr>
              <p:cNvSpPr txBox="1"/>
              <p:nvPr/>
            </p:nvSpPr>
            <p:spPr>
              <a:xfrm>
                <a:off x="7968223" y="4068757"/>
                <a:ext cx="437620"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6</m:t>
                          </m:r>
                        </m:num>
                        <m:den>
                          <m:r>
                            <a:rPr lang="en-GB" b="0" i="1" smtClean="0">
                              <a:solidFill>
                                <a:srgbClr val="FF0000"/>
                              </a:solidFill>
                              <a:latin typeface="Cambria Math" panose="02040503050406030204" pitchFamily="18" charset="0"/>
                            </a:rPr>
                            <m:t>210</m:t>
                          </m:r>
                        </m:den>
                      </m:f>
                    </m:oMath>
                  </m:oMathPara>
                </a14:m>
                <a:endParaRPr lang="en-GB" dirty="0">
                  <a:solidFill>
                    <a:srgbClr val="FF0000"/>
                  </a:solidFill>
                </a:endParaRPr>
              </a:p>
            </p:txBody>
          </p:sp>
        </mc:Choice>
        <mc:Fallback xmlns="">
          <p:sp>
            <p:nvSpPr>
              <p:cNvPr id="50" name="TextBox 49">
                <a:extLst>
                  <a:ext uri="{FF2B5EF4-FFF2-40B4-BE49-F238E27FC236}">
                    <a16:creationId xmlns:a16="http://schemas.microsoft.com/office/drawing/2014/main" id="{2A042D43-2E1F-92C5-4821-6CED14D88222}"/>
                  </a:ext>
                </a:extLst>
              </p:cNvPr>
              <p:cNvSpPr txBox="1">
                <a:spLocks noRot="1" noChangeAspect="1" noMove="1" noResize="1" noEditPoints="1" noAdjustHandles="1" noChangeArrowheads="1" noChangeShapeType="1" noTextEdit="1"/>
              </p:cNvSpPr>
              <p:nvPr/>
            </p:nvSpPr>
            <p:spPr>
              <a:xfrm>
                <a:off x="7968223" y="4068757"/>
                <a:ext cx="437620" cy="5203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70641E9-56EB-6CBA-C3D7-C5D8A4324E49}"/>
                  </a:ext>
                </a:extLst>
              </p:cNvPr>
              <p:cNvSpPr txBox="1"/>
              <p:nvPr/>
            </p:nvSpPr>
            <p:spPr>
              <a:xfrm>
                <a:off x="8372293" y="4126033"/>
                <a:ext cx="3276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ea typeface="Cambria Math" panose="02040503050406030204" pitchFamily="18" charset="0"/>
                        </a:rPr>
                        <m:t>=</m:t>
                      </m:r>
                    </m:oMath>
                  </m:oMathPara>
                </a14:m>
                <a:endParaRPr lang="en-GB" dirty="0">
                  <a:solidFill>
                    <a:srgbClr val="FF0000"/>
                  </a:solidFill>
                </a:endParaRPr>
              </a:p>
            </p:txBody>
          </p:sp>
        </mc:Choice>
        <mc:Fallback xmlns="">
          <p:sp>
            <p:nvSpPr>
              <p:cNvPr id="51" name="TextBox 50">
                <a:extLst>
                  <a:ext uri="{FF2B5EF4-FFF2-40B4-BE49-F238E27FC236}">
                    <a16:creationId xmlns:a16="http://schemas.microsoft.com/office/drawing/2014/main" id="{A70641E9-56EB-6CBA-C3D7-C5D8A4324E49}"/>
                  </a:ext>
                </a:extLst>
              </p:cNvPr>
              <p:cNvSpPr txBox="1">
                <a:spLocks noRot="1" noChangeAspect="1" noMove="1" noResize="1" noEditPoints="1" noAdjustHandles="1" noChangeArrowheads="1" noChangeShapeType="1" noTextEdit="1"/>
              </p:cNvSpPr>
              <p:nvPr/>
            </p:nvSpPr>
            <p:spPr>
              <a:xfrm>
                <a:off x="8372293" y="4126033"/>
                <a:ext cx="327673"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8DDE335D-1001-0D96-AB92-5B4C61A02D81}"/>
                  </a:ext>
                </a:extLst>
              </p:cNvPr>
              <p:cNvSpPr txBox="1"/>
              <p:nvPr/>
            </p:nvSpPr>
            <p:spPr>
              <a:xfrm>
                <a:off x="8820681" y="4068725"/>
                <a:ext cx="309379"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35</m:t>
                          </m:r>
                        </m:den>
                      </m:f>
                    </m:oMath>
                  </m:oMathPara>
                </a14:m>
                <a:endParaRPr lang="en-GB" dirty="0">
                  <a:solidFill>
                    <a:srgbClr val="FF0000"/>
                  </a:solidFill>
                </a:endParaRPr>
              </a:p>
            </p:txBody>
          </p:sp>
        </mc:Choice>
        <mc:Fallback xmlns="">
          <p:sp>
            <p:nvSpPr>
              <p:cNvPr id="52" name="TextBox 51">
                <a:extLst>
                  <a:ext uri="{FF2B5EF4-FFF2-40B4-BE49-F238E27FC236}">
                    <a16:creationId xmlns:a16="http://schemas.microsoft.com/office/drawing/2014/main" id="{8DDE335D-1001-0D96-AB92-5B4C61A02D81}"/>
                  </a:ext>
                </a:extLst>
              </p:cNvPr>
              <p:cNvSpPr txBox="1">
                <a:spLocks noRot="1" noChangeAspect="1" noMove="1" noResize="1" noEditPoints="1" noAdjustHandles="1" noChangeArrowheads="1" noChangeShapeType="1" noTextEdit="1"/>
              </p:cNvSpPr>
              <p:nvPr/>
            </p:nvSpPr>
            <p:spPr>
              <a:xfrm>
                <a:off x="8820681" y="4068725"/>
                <a:ext cx="309379" cy="520463"/>
              </a:xfrm>
              <a:prstGeom prst="rect">
                <a:avLst/>
              </a:prstGeom>
              <a:blipFill>
                <a:blip r:embed="rId16"/>
                <a:stretch>
                  <a:fillRect/>
                </a:stretch>
              </a:blipFill>
            </p:spPr>
            <p:txBody>
              <a:bodyPr/>
              <a:lstStyle/>
              <a:p>
                <a:r>
                  <a:rPr lang="en-GB">
                    <a:noFill/>
                  </a:rPr>
                  <a:t> </a:t>
                </a:r>
              </a:p>
            </p:txBody>
          </p:sp>
        </mc:Fallback>
      </mc:AlternateContent>
      <p:cxnSp>
        <p:nvCxnSpPr>
          <p:cNvPr id="54" name="Straight Arrow Connector 53">
            <a:extLst>
              <a:ext uri="{FF2B5EF4-FFF2-40B4-BE49-F238E27FC236}">
                <a16:creationId xmlns:a16="http://schemas.microsoft.com/office/drawing/2014/main" id="{C96636D6-E2CC-77C8-CDAC-C77E25C56915}"/>
              </a:ext>
            </a:extLst>
          </p:cNvPr>
          <p:cNvCxnSpPr/>
          <p:nvPr/>
        </p:nvCxnSpPr>
        <p:spPr>
          <a:xfrm>
            <a:off x="6672626" y="3632337"/>
            <a:ext cx="0" cy="387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ED4F5A8-C3E0-7EE9-E237-78D8F9626477}"/>
              </a:ext>
            </a:extLst>
          </p:cNvPr>
          <p:cNvCxnSpPr>
            <a:cxnSpLocks/>
          </p:cNvCxnSpPr>
          <p:nvPr/>
        </p:nvCxnSpPr>
        <p:spPr>
          <a:xfrm>
            <a:off x="7381286" y="3312127"/>
            <a:ext cx="0" cy="717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41620607-DBC6-2938-FB63-77578DABEF7E}"/>
              </a:ext>
            </a:extLst>
          </p:cNvPr>
          <p:cNvSpPr txBox="1"/>
          <p:nvPr/>
        </p:nvSpPr>
        <p:spPr>
          <a:xfrm>
            <a:off x="6112690" y="3363556"/>
            <a:ext cx="1649983" cy="307777"/>
          </a:xfrm>
          <a:prstGeom prst="rect">
            <a:avLst/>
          </a:prstGeom>
          <a:noFill/>
        </p:spPr>
        <p:txBody>
          <a:bodyPr wrap="square" rtlCol="0">
            <a:spAutoFit/>
          </a:bodyPr>
          <a:lstStyle/>
          <a:p>
            <a:r>
              <a:rPr lang="en-GB" sz="1400" b="1" dirty="0"/>
              <a:t>1</a:t>
            </a:r>
            <a:r>
              <a:rPr lang="en-GB" sz="1400" b="1" baseline="30000" dirty="0"/>
              <a:t>st</a:t>
            </a:r>
            <a:r>
              <a:rPr lang="en-GB" sz="1400" b="1" dirty="0"/>
              <a:t> selection</a:t>
            </a:r>
          </a:p>
        </p:txBody>
      </p:sp>
      <p:sp>
        <p:nvSpPr>
          <p:cNvPr id="58" name="TextBox 57">
            <a:extLst>
              <a:ext uri="{FF2B5EF4-FFF2-40B4-BE49-F238E27FC236}">
                <a16:creationId xmlns:a16="http://schemas.microsoft.com/office/drawing/2014/main" id="{82787E5A-2598-572F-3D45-9DF28EB9DA18}"/>
              </a:ext>
            </a:extLst>
          </p:cNvPr>
          <p:cNvSpPr txBox="1"/>
          <p:nvPr/>
        </p:nvSpPr>
        <p:spPr>
          <a:xfrm>
            <a:off x="6786434" y="3033376"/>
            <a:ext cx="1649983" cy="307777"/>
          </a:xfrm>
          <a:prstGeom prst="rect">
            <a:avLst/>
          </a:prstGeom>
          <a:noFill/>
        </p:spPr>
        <p:txBody>
          <a:bodyPr wrap="square" rtlCol="0">
            <a:spAutoFit/>
          </a:bodyPr>
          <a:lstStyle/>
          <a:p>
            <a:r>
              <a:rPr lang="en-GB" sz="1400" b="1" dirty="0"/>
              <a:t>2</a:t>
            </a:r>
            <a:r>
              <a:rPr lang="en-GB" sz="1400" b="1" baseline="30000" dirty="0"/>
              <a:t>nd</a:t>
            </a:r>
            <a:r>
              <a:rPr lang="en-GB" sz="1400" b="1" dirty="0"/>
              <a:t> selection</a:t>
            </a:r>
          </a:p>
        </p:txBody>
      </p:sp>
      <p:cxnSp>
        <p:nvCxnSpPr>
          <p:cNvPr id="60" name="Straight Arrow Connector 59">
            <a:extLst>
              <a:ext uri="{FF2B5EF4-FFF2-40B4-BE49-F238E27FC236}">
                <a16:creationId xmlns:a16="http://schemas.microsoft.com/office/drawing/2014/main" id="{037C2D27-A7C6-B09B-430A-88230F2CC5B0}"/>
              </a:ext>
            </a:extLst>
          </p:cNvPr>
          <p:cNvCxnSpPr/>
          <p:nvPr/>
        </p:nvCxnSpPr>
        <p:spPr>
          <a:xfrm flipV="1">
            <a:off x="6882231" y="4634885"/>
            <a:ext cx="438095" cy="486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80D65A7-A7DF-F53E-3F45-CC22A9E37AC1}"/>
              </a:ext>
            </a:extLst>
          </p:cNvPr>
          <p:cNvSpPr txBox="1"/>
          <p:nvPr/>
        </p:nvSpPr>
        <p:spPr>
          <a:xfrm>
            <a:off x="5963810" y="5097204"/>
            <a:ext cx="1759711" cy="954107"/>
          </a:xfrm>
          <a:prstGeom prst="rect">
            <a:avLst/>
          </a:prstGeom>
          <a:noFill/>
        </p:spPr>
        <p:txBody>
          <a:bodyPr wrap="square" rtlCol="0">
            <a:spAutoFit/>
          </a:bodyPr>
          <a:lstStyle/>
          <a:p>
            <a:pPr algn="ctr"/>
            <a:r>
              <a:rPr lang="en-GB" sz="1400" dirty="0"/>
              <a:t>There are 14 gifts to select, as you have not replaced the first gift selected.</a:t>
            </a:r>
          </a:p>
        </p:txBody>
      </p:sp>
      <p:sp>
        <p:nvSpPr>
          <p:cNvPr id="62" name="TextBox 61">
            <a:extLst>
              <a:ext uri="{FF2B5EF4-FFF2-40B4-BE49-F238E27FC236}">
                <a16:creationId xmlns:a16="http://schemas.microsoft.com/office/drawing/2014/main" id="{73769732-23A5-FBBC-8373-25CB908762D6}"/>
              </a:ext>
            </a:extLst>
          </p:cNvPr>
          <p:cNvSpPr txBox="1"/>
          <p:nvPr/>
        </p:nvSpPr>
        <p:spPr>
          <a:xfrm>
            <a:off x="1086060" y="2771359"/>
            <a:ext cx="1649983" cy="307777"/>
          </a:xfrm>
          <a:prstGeom prst="rect">
            <a:avLst/>
          </a:prstGeom>
          <a:noFill/>
        </p:spPr>
        <p:txBody>
          <a:bodyPr wrap="square" rtlCol="0">
            <a:spAutoFit/>
          </a:bodyPr>
          <a:lstStyle/>
          <a:p>
            <a:r>
              <a:rPr lang="en-GB" sz="1400" b="1" dirty="0"/>
              <a:t>1</a:t>
            </a:r>
            <a:r>
              <a:rPr lang="en-GB" sz="1400" b="1" baseline="30000" dirty="0"/>
              <a:t>st</a:t>
            </a:r>
            <a:r>
              <a:rPr lang="en-GB" sz="1400" b="1" dirty="0"/>
              <a:t> selection</a:t>
            </a:r>
          </a:p>
        </p:txBody>
      </p:sp>
      <p:sp>
        <p:nvSpPr>
          <p:cNvPr id="63" name="TextBox 62">
            <a:extLst>
              <a:ext uri="{FF2B5EF4-FFF2-40B4-BE49-F238E27FC236}">
                <a16:creationId xmlns:a16="http://schemas.microsoft.com/office/drawing/2014/main" id="{3AD9EFDB-53D3-2C70-3F5B-079E4F9B729E}"/>
              </a:ext>
            </a:extLst>
          </p:cNvPr>
          <p:cNvSpPr txBox="1"/>
          <p:nvPr/>
        </p:nvSpPr>
        <p:spPr>
          <a:xfrm>
            <a:off x="3368945" y="2771359"/>
            <a:ext cx="1649983" cy="307777"/>
          </a:xfrm>
          <a:prstGeom prst="rect">
            <a:avLst/>
          </a:prstGeom>
          <a:noFill/>
        </p:spPr>
        <p:txBody>
          <a:bodyPr wrap="square" rtlCol="0">
            <a:spAutoFit/>
          </a:bodyPr>
          <a:lstStyle/>
          <a:p>
            <a:r>
              <a:rPr lang="en-GB" sz="1400" b="1" dirty="0"/>
              <a:t>2</a:t>
            </a:r>
            <a:r>
              <a:rPr lang="en-GB" sz="1400" b="1" baseline="30000" dirty="0"/>
              <a:t>nd</a:t>
            </a:r>
            <a:r>
              <a:rPr lang="en-GB" sz="1400" b="1" dirty="0"/>
              <a:t> selection</a:t>
            </a:r>
          </a:p>
        </p:txBody>
      </p:sp>
      <p:sp>
        <p:nvSpPr>
          <p:cNvPr id="7" name="TextBox 6">
            <a:extLst>
              <a:ext uri="{FF2B5EF4-FFF2-40B4-BE49-F238E27FC236}">
                <a16:creationId xmlns:a16="http://schemas.microsoft.com/office/drawing/2014/main" id="{AD7E0812-278A-4448-B263-52A12657D466}"/>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13</a:t>
            </a:r>
            <a:endParaRPr lang="en-GB" sz="2400" b="1" dirty="0">
              <a:solidFill>
                <a:schemeClr val="bg1"/>
              </a:solidFill>
            </a:endParaRPr>
          </a:p>
        </p:txBody>
      </p:sp>
      <p:pic>
        <p:nvPicPr>
          <p:cNvPr id="9" name="Picture 8" descr="A red and white hat&#10;&#10;Description automatically generated">
            <a:extLst>
              <a:ext uri="{FF2B5EF4-FFF2-40B4-BE49-F238E27FC236}">
                <a16:creationId xmlns:a16="http://schemas.microsoft.com/office/drawing/2014/main" id="{15B38A75-16F0-9F4A-7E1B-C2BFB5EE6F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11" name="Picture 10" descr="A green and red holly leaves&#10;&#10;Description automatically generated">
            <a:extLst>
              <a:ext uri="{FF2B5EF4-FFF2-40B4-BE49-F238E27FC236}">
                <a16:creationId xmlns:a16="http://schemas.microsoft.com/office/drawing/2014/main" id="{73C94469-95D4-C7A1-255A-BA529B35DC7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spTree>
    <p:extLst>
      <p:ext uri="{BB962C8B-B14F-4D97-AF65-F5344CB8AC3E}">
        <p14:creationId xmlns:p14="http://schemas.microsoft.com/office/powerpoint/2010/main" val="337922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64551" y="1261075"/>
            <a:ext cx="5176775" cy="266076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3AA22914-8275-184C-B81D-0C4B680D838C}"/>
              </a:ext>
            </a:extLst>
          </p:cNvPr>
          <p:cNvSpPr txBox="1"/>
          <p:nvPr/>
        </p:nvSpPr>
        <p:spPr>
          <a:xfrm>
            <a:off x="178998" y="786750"/>
            <a:ext cx="8808248" cy="375552"/>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Here is map of some locations that Santa and his reindeer have to visit to deliver presents.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98DB923-69AF-B084-7547-081D8862301F}"/>
              </a:ext>
            </a:extLst>
          </p:cNvPr>
          <p:cNvSpPr txBox="1"/>
          <p:nvPr/>
        </p:nvSpPr>
        <p:spPr>
          <a:xfrm>
            <a:off x="374940" y="4120219"/>
            <a:ext cx="8612306" cy="2461508"/>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Santa starts from one of the letters and moves to a new location after each move.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 travels: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4 squares West</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2 squares South</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4 squares East</a:t>
            </a:r>
          </a:p>
          <a:p>
            <a:pPr marL="342900" lvl="0"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2 squares South</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Which letters did Santa and his reindeer visit?</a:t>
            </a:r>
          </a:p>
        </p:txBody>
      </p:sp>
      <p:pic>
        <p:nvPicPr>
          <p:cNvPr id="16" name="Picture 15">
            <a:extLst>
              <a:ext uri="{FF2B5EF4-FFF2-40B4-BE49-F238E27FC236}">
                <a16:creationId xmlns:a16="http://schemas.microsoft.com/office/drawing/2014/main" id="{EC820415-926A-ABDE-EE41-62B959181603}"/>
              </a:ext>
            </a:extLst>
          </p:cNvPr>
          <p:cNvPicPr>
            <a:picLocks noChangeAspect="1"/>
          </p:cNvPicPr>
          <p:nvPr/>
        </p:nvPicPr>
        <p:blipFill>
          <a:blip r:embed="rId5">
            <a:alphaModFix amt="70000"/>
          </a:blip>
          <a:stretch>
            <a:fillRect/>
          </a:stretch>
        </p:blipFill>
        <p:spPr>
          <a:xfrm>
            <a:off x="2219051" y="1320127"/>
            <a:ext cx="5070021" cy="2535011"/>
          </a:xfrm>
          <a:prstGeom prst="rect">
            <a:avLst/>
          </a:prstGeom>
        </p:spPr>
      </p:pic>
      <p:sp>
        <p:nvSpPr>
          <p:cNvPr id="17" name="TextBox 16">
            <a:extLst>
              <a:ext uri="{FF2B5EF4-FFF2-40B4-BE49-F238E27FC236}">
                <a16:creationId xmlns:a16="http://schemas.microsoft.com/office/drawing/2014/main" id="{5D1904E0-0960-D7F9-DF22-7D736ADDCB7A}"/>
              </a:ext>
            </a:extLst>
          </p:cNvPr>
          <p:cNvSpPr txBox="1"/>
          <p:nvPr/>
        </p:nvSpPr>
        <p:spPr>
          <a:xfrm>
            <a:off x="4357687" y="1928813"/>
            <a:ext cx="282450" cy="369332"/>
          </a:xfrm>
          <a:prstGeom prst="rect">
            <a:avLst/>
          </a:prstGeom>
          <a:noFill/>
        </p:spPr>
        <p:txBody>
          <a:bodyPr wrap="none" rtlCol="0">
            <a:spAutoFit/>
          </a:bodyPr>
          <a:lstStyle/>
          <a:p>
            <a:r>
              <a:rPr lang="en-GB" dirty="0"/>
              <a:t>L</a:t>
            </a:r>
          </a:p>
        </p:txBody>
      </p:sp>
      <p:sp>
        <p:nvSpPr>
          <p:cNvPr id="18" name="TextBox 17">
            <a:extLst>
              <a:ext uri="{FF2B5EF4-FFF2-40B4-BE49-F238E27FC236}">
                <a16:creationId xmlns:a16="http://schemas.microsoft.com/office/drawing/2014/main" id="{2AFFBEC9-2AA2-EB43-7516-6ED9E7FCCEB5}"/>
              </a:ext>
            </a:extLst>
          </p:cNvPr>
          <p:cNvSpPr txBox="1"/>
          <p:nvPr/>
        </p:nvSpPr>
        <p:spPr>
          <a:xfrm>
            <a:off x="4347197" y="2384915"/>
            <a:ext cx="317716" cy="369332"/>
          </a:xfrm>
          <a:prstGeom prst="rect">
            <a:avLst/>
          </a:prstGeom>
          <a:noFill/>
        </p:spPr>
        <p:txBody>
          <a:bodyPr wrap="none" rtlCol="0">
            <a:spAutoFit/>
          </a:bodyPr>
          <a:lstStyle/>
          <a:p>
            <a:r>
              <a:rPr lang="en-GB" dirty="0"/>
              <a:t>A</a:t>
            </a:r>
          </a:p>
        </p:txBody>
      </p:sp>
      <p:sp>
        <p:nvSpPr>
          <p:cNvPr id="19" name="TextBox 18">
            <a:extLst>
              <a:ext uri="{FF2B5EF4-FFF2-40B4-BE49-F238E27FC236}">
                <a16:creationId xmlns:a16="http://schemas.microsoft.com/office/drawing/2014/main" id="{CC876605-551A-338A-49F1-00EE25815BDF}"/>
              </a:ext>
            </a:extLst>
          </p:cNvPr>
          <p:cNvSpPr txBox="1"/>
          <p:nvPr/>
        </p:nvSpPr>
        <p:spPr>
          <a:xfrm>
            <a:off x="4347197" y="2847278"/>
            <a:ext cx="327334" cy="369332"/>
          </a:xfrm>
          <a:prstGeom prst="rect">
            <a:avLst/>
          </a:prstGeom>
          <a:noFill/>
        </p:spPr>
        <p:txBody>
          <a:bodyPr wrap="none" rtlCol="0">
            <a:spAutoFit/>
          </a:bodyPr>
          <a:lstStyle/>
          <a:p>
            <a:r>
              <a:rPr lang="en-GB" dirty="0"/>
              <a:t>D</a:t>
            </a:r>
          </a:p>
        </p:txBody>
      </p:sp>
      <p:sp>
        <p:nvSpPr>
          <p:cNvPr id="20" name="TextBox 19">
            <a:extLst>
              <a:ext uri="{FF2B5EF4-FFF2-40B4-BE49-F238E27FC236}">
                <a16:creationId xmlns:a16="http://schemas.microsoft.com/office/drawing/2014/main" id="{CC214885-1238-9C3D-7E88-EA48F1C5AFBC}"/>
              </a:ext>
            </a:extLst>
          </p:cNvPr>
          <p:cNvSpPr txBox="1"/>
          <p:nvPr/>
        </p:nvSpPr>
        <p:spPr>
          <a:xfrm>
            <a:off x="4836801" y="2620370"/>
            <a:ext cx="309700" cy="369332"/>
          </a:xfrm>
          <a:prstGeom prst="rect">
            <a:avLst/>
          </a:prstGeom>
          <a:noFill/>
        </p:spPr>
        <p:txBody>
          <a:bodyPr wrap="none" rtlCol="0">
            <a:spAutoFit/>
          </a:bodyPr>
          <a:lstStyle/>
          <a:p>
            <a:r>
              <a:rPr lang="en-GB" dirty="0"/>
              <a:t>B</a:t>
            </a:r>
          </a:p>
        </p:txBody>
      </p:sp>
      <p:sp>
        <p:nvSpPr>
          <p:cNvPr id="22" name="TextBox 21">
            <a:extLst>
              <a:ext uri="{FF2B5EF4-FFF2-40B4-BE49-F238E27FC236}">
                <a16:creationId xmlns:a16="http://schemas.microsoft.com/office/drawing/2014/main" id="{95A83051-9AE5-584D-4B20-12AC6824302C}"/>
              </a:ext>
            </a:extLst>
          </p:cNvPr>
          <p:cNvSpPr txBox="1"/>
          <p:nvPr/>
        </p:nvSpPr>
        <p:spPr>
          <a:xfrm>
            <a:off x="5318746" y="1928813"/>
            <a:ext cx="308098" cy="369332"/>
          </a:xfrm>
          <a:prstGeom prst="rect">
            <a:avLst/>
          </a:prstGeom>
          <a:noFill/>
        </p:spPr>
        <p:txBody>
          <a:bodyPr wrap="none" rtlCol="0">
            <a:spAutoFit/>
          </a:bodyPr>
          <a:lstStyle/>
          <a:p>
            <a:r>
              <a:rPr lang="en-GB" dirty="0"/>
              <a:t>C</a:t>
            </a:r>
          </a:p>
        </p:txBody>
      </p:sp>
      <p:sp>
        <p:nvSpPr>
          <p:cNvPr id="23" name="TextBox 22">
            <a:extLst>
              <a:ext uri="{FF2B5EF4-FFF2-40B4-BE49-F238E27FC236}">
                <a16:creationId xmlns:a16="http://schemas.microsoft.com/office/drawing/2014/main" id="{238E871B-A14A-4082-22E7-C37CCCF928F6}"/>
              </a:ext>
            </a:extLst>
          </p:cNvPr>
          <p:cNvSpPr txBox="1"/>
          <p:nvPr/>
        </p:nvSpPr>
        <p:spPr>
          <a:xfrm>
            <a:off x="6033121" y="1928813"/>
            <a:ext cx="296876" cy="369332"/>
          </a:xfrm>
          <a:prstGeom prst="rect">
            <a:avLst/>
          </a:prstGeom>
          <a:noFill/>
        </p:spPr>
        <p:txBody>
          <a:bodyPr wrap="none" rtlCol="0">
            <a:spAutoFit/>
          </a:bodyPr>
          <a:lstStyle/>
          <a:p>
            <a:r>
              <a:rPr lang="en-GB" dirty="0"/>
              <a:t>E</a:t>
            </a:r>
          </a:p>
        </p:txBody>
      </p:sp>
      <p:sp>
        <p:nvSpPr>
          <p:cNvPr id="24" name="TextBox 23">
            <a:extLst>
              <a:ext uri="{FF2B5EF4-FFF2-40B4-BE49-F238E27FC236}">
                <a16:creationId xmlns:a16="http://schemas.microsoft.com/office/drawing/2014/main" id="{3A49F1FD-7E00-5C72-6362-378E88A979FD}"/>
              </a:ext>
            </a:extLst>
          </p:cNvPr>
          <p:cNvSpPr txBox="1"/>
          <p:nvPr/>
        </p:nvSpPr>
        <p:spPr>
          <a:xfrm>
            <a:off x="5336380" y="2847278"/>
            <a:ext cx="290464" cy="369332"/>
          </a:xfrm>
          <a:prstGeom prst="rect">
            <a:avLst/>
          </a:prstGeom>
          <a:noFill/>
        </p:spPr>
        <p:txBody>
          <a:bodyPr wrap="none" rtlCol="0">
            <a:spAutoFit/>
          </a:bodyPr>
          <a:lstStyle/>
          <a:p>
            <a:r>
              <a:rPr lang="en-GB" dirty="0"/>
              <a:t>S</a:t>
            </a:r>
          </a:p>
        </p:txBody>
      </p:sp>
      <p:sp>
        <p:nvSpPr>
          <p:cNvPr id="25" name="TextBox 24">
            <a:extLst>
              <a:ext uri="{FF2B5EF4-FFF2-40B4-BE49-F238E27FC236}">
                <a16:creationId xmlns:a16="http://schemas.microsoft.com/office/drawing/2014/main" id="{0A81AF5F-87C6-8802-4F0F-7F294F725E44}"/>
              </a:ext>
            </a:extLst>
          </p:cNvPr>
          <p:cNvSpPr txBox="1"/>
          <p:nvPr/>
        </p:nvSpPr>
        <p:spPr>
          <a:xfrm>
            <a:off x="5336380" y="3096738"/>
            <a:ext cx="296876" cy="369332"/>
          </a:xfrm>
          <a:prstGeom prst="rect">
            <a:avLst/>
          </a:prstGeom>
          <a:noFill/>
        </p:spPr>
        <p:txBody>
          <a:bodyPr wrap="none" rtlCol="0">
            <a:spAutoFit/>
          </a:bodyPr>
          <a:lstStyle/>
          <a:p>
            <a:r>
              <a:rPr lang="en-GB" dirty="0"/>
              <a:t>T</a:t>
            </a:r>
          </a:p>
        </p:txBody>
      </p:sp>
      <p:sp>
        <p:nvSpPr>
          <p:cNvPr id="26" name="TextBox 25">
            <a:extLst>
              <a:ext uri="{FF2B5EF4-FFF2-40B4-BE49-F238E27FC236}">
                <a16:creationId xmlns:a16="http://schemas.microsoft.com/office/drawing/2014/main" id="{D7220863-0A3C-EBC3-FB2E-D53E715B40B2}"/>
              </a:ext>
            </a:extLst>
          </p:cNvPr>
          <p:cNvSpPr txBox="1"/>
          <p:nvPr/>
        </p:nvSpPr>
        <p:spPr>
          <a:xfrm>
            <a:off x="4846419" y="2847278"/>
            <a:ext cx="309700" cy="369332"/>
          </a:xfrm>
          <a:prstGeom prst="rect">
            <a:avLst/>
          </a:prstGeom>
          <a:noFill/>
        </p:spPr>
        <p:txBody>
          <a:bodyPr wrap="none" rtlCol="0">
            <a:spAutoFit/>
          </a:bodyPr>
          <a:lstStyle/>
          <a:p>
            <a:r>
              <a:rPr lang="en-GB" dirty="0"/>
              <a:t>R</a:t>
            </a:r>
          </a:p>
        </p:txBody>
      </p:sp>
      <p:sp>
        <p:nvSpPr>
          <p:cNvPr id="27" name="TextBox 26">
            <a:extLst>
              <a:ext uri="{FF2B5EF4-FFF2-40B4-BE49-F238E27FC236}">
                <a16:creationId xmlns:a16="http://schemas.microsoft.com/office/drawing/2014/main" id="{9B32159C-02AE-AA10-41CD-8B06C4A5DDE4}"/>
              </a:ext>
            </a:extLst>
          </p:cNvPr>
          <p:cNvSpPr txBox="1"/>
          <p:nvPr/>
        </p:nvSpPr>
        <p:spPr>
          <a:xfrm>
            <a:off x="4827416" y="3321050"/>
            <a:ext cx="328936" cy="369332"/>
          </a:xfrm>
          <a:prstGeom prst="rect">
            <a:avLst/>
          </a:prstGeom>
          <a:noFill/>
        </p:spPr>
        <p:txBody>
          <a:bodyPr wrap="none" rtlCol="0">
            <a:spAutoFit/>
          </a:bodyPr>
          <a:lstStyle/>
          <a:p>
            <a:r>
              <a:rPr lang="en-GB" dirty="0"/>
              <a:t>H</a:t>
            </a:r>
          </a:p>
        </p:txBody>
      </p:sp>
      <p:sp>
        <p:nvSpPr>
          <p:cNvPr id="29" name="TextBox 28">
            <a:extLst>
              <a:ext uri="{FF2B5EF4-FFF2-40B4-BE49-F238E27FC236}">
                <a16:creationId xmlns:a16="http://schemas.microsoft.com/office/drawing/2014/main" id="{7EA26A4F-E3B2-2727-975E-EAD832A2C346}"/>
              </a:ext>
            </a:extLst>
          </p:cNvPr>
          <p:cNvSpPr txBox="1"/>
          <p:nvPr/>
        </p:nvSpPr>
        <p:spPr>
          <a:xfrm>
            <a:off x="6295105" y="3298453"/>
            <a:ext cx="290464" cy="369332"/>
          </a:xfrm>
          <a:prstGeom prst="rect">
            <a:avLst/>
          </a:prstGeom>
          <a:noFill/>
        </p:spPr>
        <p:txBody>
          <a:bodyPr wrap="none" rtlCol="0">
            <a:spAutoFit/>
          </a:bodyPr>
          <a:lstStyle/>
          <a:p>
            <a:r>
              <a:rPr lang="en-GB" dirty="0"/>
              <a:t>F</a:t>
            </a:r>
          </a:p>
        </p:txBody>
      </p:sp>
      <p:sp>
        <p:nvSpPr>
          <p:cNvPr id="30" name="TextBox 29">
            <a:extLst>
              <a:ext uri="{FF2B5EF4-FFF2-40B4-BE49-F238E27FC236}">
                <a16:creationId xmlns:a16="http://schemas.microsoft.com/office/drawing/2014/main" id="{C40930D1-D950-D6EA-0262-DB96EC585317}"/>
              </a:ext>
            </a:extLst>
          </p:cNvPr>
          <p:cNvSpPr txBox="1"/>
          <p:nvPr/>
        </p:nvSpPr>
        <p:spPr>
          <a:xfrm>
            <a:off x="3632484" y="2847278"/>
            <a:ext cx="330540" cy="369332"/>
          </a:xfrm>
          <a:prstGeom prst="rect">
            <a:avLst/>
          </a:prstGeom>
          <a:noFill/>
        </p:spPr>
        <p:txBody>
          <a:bodyPr wrap="none" rtlCol="0">
            <a:spAutoFit/>
          </a:bodyPr>
          <a:lstStyle/>
          <a:p>
            <a:r>
              <a:rPr lang="en-GB" dirty="0"/>
              <a:t>G</a:t>
            </a:r>
          </a:p>
        </p:txBody>
      </p:sp>
      <p:sp>
        <p:nvSpPr>
          <p:cNvPr id="32" name="TextBox 31">
            <a:extLst>
              <a:ext uri="{FF2B5EF4-FFF2-40B4-BE49-F238E27FC236}">
                <a16:creationId xmlns:a16="http://schemas.microsoft.com/office/drawing/2014/main" id="{92EDF5FF-62C3-2D86-294F-9187B29EB0B0}"/>
              </a:ext>
            </a:extLst>
          </p:cNvPr>
          <p:cNvSpPr txBox="1"/>
          <p:nvPr/>
        </p:nvSpPr>
        <p:spPr>
          <a:xfrm>
            <a:off x="5781837" y="2629327"/>
            <a:ext cx="381836" cy="369332"/>
          </a:xfrm>
          <a:prstGeom prst="rect">
            <a:avLst/>
          </a:prstGeom>
          <a:noFill/>
        </p:spPr>
        <p:txBody>
          <a:bodyPr wrap="none" rtlCol="0">
            <a:spAutoFit/>
          </a:bodyPr>
          <a:lstStyle/>
          <a:p>
            <a:r>
              <a:rPr lang="en-GB" dirty="0"/>
              <a:t>M</a:t>
            </a:r>
          </a:p>
        </p:txBody>
      </p:sp>
      <p:cxnSp>
        <p:nvCxnSpPr>
          <p:cNvPr id="34" name="Straight Arrow Connector 33">
            <a:extLst>
              <a:ext uri="{FF2B5EF4-FFF2-40B4-BE49-F238E27FC236}">
                <a16:creationId xmlns:a16="http://schemas.microsoft.com/office/drawing/2014/main" id="{887F1785-847F-45C5-EEE3-170A3ADCBD86}"/>
              </a:ext>
            </a:extLst>
          </p:cNvPr>
          <p:cNvCxnSpPr>
            <a:cxnSpLocks/>
          </p:cNvCxnSpPr>
          <p:nvPr/>
        </p:nvCxnSpPr>
        <p:spPr>
          <a:xfrm flipV="1">
            <a:off x="2573310" y="3363396"/>
            <a:ext cx="0" cy="2584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234D8209-F4F2-92E3-3D5B-6E6FD2DCAACC}"/>
              </a:ext>
            </a:extLst>
          </p:cNvPr>
          <p:cNvSpPr txBox="1"/>
          <p:nvPr/>
        </p:nvSpPr>
        <p:spPr>
          <a:xfrm>
            <a:off x="2433666" y="3142904"/>
            <a:ext cx="284052" cy="276999"/>
          </a:xfrm>
          <a:prstGeom prst="rect">
            <a:avLst/>
          </a:prstGeom>
          <a:noFill/>
        </p:spPr>
        <p:txBody>
          <a:bodyPr wrap="none" rtlCol="0">
            <a:spAutoFit/>
          </a:bodyPr>
          <a:lstStyle/>
          <a:p>
            <a:r>
              <a:rPr lang="en-GB" sz="1200" dirty="0"/>
              <a:t>N</a:t>
            </a:r>
          </a:p>
        </p:txBody>
      </p:sp>
      <p:sp>
        <p:nvSpPr>
          <p:cNvPr id="8" name="TextBox 7">
            <a:extLst>
              <a:ext uri="{FF2B5EF4-FFF2-40B4-BE49-F238E27FC236}">
                <a16:creationId xmlns:a16="http://schemas.microsoft.com/office/drawing/2014/main" id="{2BD49516-558C-4D1D-3C1E-BB3B172FB62F}"/>
              </a:ext>
            </a:extLst>
          </p:cNvPr>
          <p:cNvSpPr txBox="1"/>
          <p:nvPr/>
        </p:nvSpPr>
        <p:spPr>
          <a:xfrm>
            <a:off x="5304459" y="2396822"/>
            <a:ext cx="332142" cy="369332"/>
          </a:xfrm>
          <a:prstGeom prst="rect">
            <a:avLst/>
          </a:prstGeom>
          <a:noFill/>
        </p:spPr>
        <p:txBody>
          <a:bodyPr wrap="none" rtlCol="0">
            <a:spAutoFit/>
          </a:bodyPr>
          <a:lstStyle/>
          <a:p>
            <a:r>
              <a:rPr lang="en-GB" dirty="0"/>
              <a:t>U</a:t>
            </a:r>
          </a:p>
        </p:txBody>
      </p:sp>
      <p:sp>
        <p:nvSpPr>
          <p:cNvPr id="9" name="TextBox 8">
            <a:extLst>
              <a:ext uri="{FF2B5EF4-FFF2-40B4-BE49-F238E27FC236}">
                <a16:creationId xmlns:a16="http://schemas.microsoft.com/office/drawing/2014/main" id="{D59ABF14-CB6C-A9FB-C1FB-94344B95C954}"/>
              </a:ext>
            </a:extLst>
          </p:cNvPr>
          <p:cNvSpPr txBox="1"/>
          <p:nvPr/>
        </p:nvSpPr>
        <p:spPr>
          <a:xfrm>
            <a:off x="3184596" y="1934982"/>
            <a:ext cx="258404" cy="369332"/>
          </a:xfrm>
          <a:prstGeom prst="rect">
            <a:avLst/>
          </a:prstGeom>
          <a:noFill/>
        </p:spPr>
        <p:txBody>
          <a:bodyPr wrap="none" rtlCol="0">
            <a:spAutoFit/>
          </a:bodyPr>
          <a:lstStyle/>
          <a:p>
            <a:r>
              <a:rPr lang="en-GB" dirty="0"/>
              <a:t>J</a:t>
            </a:r>
          </a:p>
        </p:txBody>
      </p:sp>
    </p:spTree>
    <p:extLst>
      <p:ext uri="{BB962C8B-B14F-4D97-AF65-F5344CB8AC3E}">
        <p14:creationId xmlns:p14="http://schemas.microsoft.com/office/powerpoint/2010/main" val="1789087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1" name="TextBox 10">
            <a:extLst>
              <a:ext uri="{FF2B5EF4-FFF2-40B4-BE49-F238E27FC236}">
                <a16:creationId xmlns:a16="http://schemas.microsoft.com/office/drawing/2014/main" id="{269CC7B8-4B15-587B-03DA-509B27CA4C43}"/>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13</a:t>
            </a:r>
            <a:endParaRPr lang="en-GB" sz="2400" b="1" dirty="0">
              <a:solidFill>
                <a:schemeClr val="bg1"/>
              </a:solidFill>
            </a:endParaRPr>
          </a:p>
        </p:txBody>
      </p:sp>
      <p:pic>
        <p:nvPicPr>
          <p:cNvPr id="12" name="Picture 11" descr="A red and white hat&#10;&#10;Description automatically generated">
            <a:extLst>
              <a:ext uri="{FF2B5EF4-FFF2-40B4-BE49-F238E27FC236}">
                <a16:creationId xmlns:a16="http://schemas.microsoft.com/office/drawing/2014/main" id="{34EB3F9F-CD61-BC1C-149E-E8A1D48B6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14" name="Picture 13" descr="A green and red holly leaves&#10;&#10;Description automatically generated">
            <a:extLst>
              <a:ext uri="{FF2B5EF4-FFF2-40B4-BE49-F238E27FC236}">
                <a16:creationId xmlns:a16="http://schemas.microsoft.com/office/drawing/2014/main" id="{FA9E3D7C-F182-37A2-02E4-6550288201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sp>
        <p:nvSpPr>
          <p:cNvPr id="6" name="Speech Bubble: Rectangle with Corners Rounded 5">
            <a:extLst>
              <a:ext uri="{FF2B5EF4-FFF2-40B4-BE49-F238E27FC236}">
                <a16:creationId xmlns:a16="http://schemas.microsoft.com/office/drawing/2014/main" id="{F1FEAB58-15ED-E1D4-E907-BED77AC5BAEE}"/>
              </a:ext>
            </a:extLst>
          </p:cNvPr>
          <p:cNvSpPr/>
          <p:nvPr/>
        </p:nvSpPr>
        <p:spPr>
          <a:xfrm>
            <a:off x="919495" y="2674755"/>
            <a:ext cx="8300784" cy="1687520"/>
          </a:xfrm>
          <a:prstGeom prst="wedgeRoundRectCallout">
            <a:avLst>
              <a:gd name="adj1" fmla="val 4220"/>
              <a:gd name="adj2" fmla="val 77157"/>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solidFill>
                  <a:srgbClr val="009242"/>
                </a:solidFill>
              </a:rPr>
              <a:t>A good idea for students who struggle with conditional probability is to draw a probability tree.</a:t>
            </a:r>
          </a:p>
          <a:p>
            <a:pPr algn="ctr"/>
            <a:endParaRPr lang="en-GB" dirty="0">
              <a:solidFill>
                <a:srgbClr val="009242"/>
              </a:solidFill>
            </a:endParaRPr>
          </a:p>
          <a:p>
            <a:pPr algn="ctr"/>
            <a:r>
              <a:rPr lang="en-GB" dirty="0">
                <a:solidFill>
                  <a:srgbClr val="009242"/>
                </a:solidFill>
              </a:rPr>
              <a:t>Draw students’ attention to the denominator in the second selection allowing them to realise there is one less item than in the first selection.</a:t>
            </a:r>
          </a:p>
        </p:txBody>
      </p:sp>
    </p:spTree>
    <p:extLst>
      <p:ext uri="{BB962C8B-B14F-4D97-AF65-F5344CB8AC3E}">
        <p14:creationId xmlns:p14="http://schemas.microsoft.com/office/powerpoint/2010/main" val="538396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BD2320C-6977-C540-7453-0C70843124D4}"/>
              </a:ext>
            </a:extLst>
          </p:cNvPr>
          <p:cNvSpPr txBox="1"/>
          <p:nvPr/>
        </p:nvSpPr>
        <p:spPr>
          <a:xfrm>
            <a:off x="178997" y="786750"/>
            <a:ext cx="8135067" cy="375552"/>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Shade squares to reflect the shape in the mirror line.</a:t>
            </a: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1" name="TextBox 10">
            <a:extLst>
              <a:ext uri="{FF2B5EF4-FFF2-40B4-BE49-F238E27FC236}">
                <a16:creationId xmlns:a16="http://schemas.microsoft.com/office/drawing/2014/main" id="{269CC7B8-4B15-587B-03DA-509B27CA4C43}"/>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14</a:t>
            </a:r>
            <a:endParaRPr lang="en-GB" sz="2400" b="1" dirty="0">
              <a:solidFill>
                <a:schemeClr val="bg1"/>
              </a:solidFill>
            </a:endParaRPr>
          </a:p>
        </p:txBody>
      </p:sp>
      <p:pic>
        <p:nvPicPr>
          <p:cNvPr id="12" name="Picture 11" descr="A red and white hat&#10;&#10;Description automatically generated">
            <a:extLst>
              <a:ext uri="{FF2B5EF4-FFF2-40B4-BE49-F238E27FC236}">
                <a16:creationId xmlns:a16="http://schemas.microsoft.com/office/drawing/2014/main" id="{34EB3F9F-CD61-BC1C-149E-E8A1D48B6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14" name="Picture 13" descr="A green and red holly leaves&#10;&#10;Description automatically generated">
            <a:extLst>
              <a:ext uri="{FF2B5EF4-FFF2-40B4-BE49-F238E27FC236}">
                <a16:creationId xmlns:a16="http://schemas.microsoft.com/office/drawing/2014/main" id="{FA9E3D7C-F182-37A2-02E4-6550288201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pic>
        <p:nvPicPr>
          <p:cNvPr id="22" name="Picture 21">
            <a:extLst>
              <a:ext uri="{FF2B5EF4-FFF2-40B4-BE49-F238E27FC236}">
                <a16:creationId xmlns:a16="http://schemas.microsoft.com/office/drawing/2014/main" id="{33E1FBAA-CC26-C1E7-D141-AD3B293B2F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756"/>
          <a:stretch/>
        </p:blipFill>
        <p:spPr bwMode="auto">
          <a:xfrm>
            <a:off x="2242954" y="1363135"/>
            <a:ext cx="5420091" cy="5130798"/>
          </a:xfrm>
          <a:prstGeom prst="rect">
            <a:avLst/>
          </a:prstGeom>
          <a:noFill/>
        </p:spPr>
      </p:pic>
      <p:cxnSp>
        <p:nvCxnSpPr>
          <p:cNvPr id="24" name="Straight Connector 23">
            <a:extLst>
              <a:ext uri="{FF2B5EF4-FFF2-40B4-BE49-F238E27FC236}">
                <a16:creationId xmlns:a16="http://schemas.microsoft.com/office/drawing/2014/main" id="{67CAC57D-76A1-7F32-2D30-F41BEEF57EC3}"/>
              </a:ext>
            </a:extLst>
          </p:cNvPr>
          <p:cNvCxnSpPr>
            <a:cxnSpLocks/>
          </p:cNvCxnSpPr>
          <p:nvPr/>
        </p:nvCxnSpPr>
        <p:spPr>
          <a:xfrm flipH="1">
            <a:off x="4955116" y="1424095"/>
            <a:ext cx="6351" cy="4995332"/>
          </a:xfrm>
          <a:prstGeom prst="line">
            <a:avLst/>
          </a:prstGeom>
          <a:ln w="38100">
            <a:solidFill>
              <a:srgbClr val="FF0000"/>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8642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3E1FBAA-CC26-C1E7-D141-AD3B293B2F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56"/>
          <a:stretch/>
        </p:blipFill>
        <p:spPr bwMode="auto">
          <a:xfrm>
            <a:off x="2242954" y="1363135"/>
            <a:ext cx="5420091" cy="5130798"/>
          </a:xfrm>
          <a:prstGeom prst="rect">
            <a:avLst/>
          </a:prstGeom>
          <a:noFill/>
        </p:spPr>
      </p:pic>
      <p:pic>
        <p:nvPicPr>
          <p:cNvPr id="2" name="Picture 1">
            <a:extLst>
              <a:ext uri="{FF2B5EF4-FFF2-40B4-BE49-F238E27FC236}">
                <a16:creationId xmlns:a16="http://schemas.microsoft.com/office/drawing/2014/main" id="{E4B4ADB2-D681-7B2A-85EE-0D80522A61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53107"/>
          <a:stretch/>
        </p:blipFill>
        <p:spPr bwMode="auto">
          <a:xfrm flipH="1">
            <a:off x="4937605" y="1363135"/>
            <a:ext cx="2725440" cy="5130000"/>
          </a:xfrm>
          <a:prstGeom prst="rect">
            <a:avLst/>
          </a:prstGeom>
          <a:noFill/>
        </p:spPr>
      </p:pic>
      <p:sp>
        <p:nvSpPr>
          <p:cNvPr id="19" name="TextBox 18">
            <a:extLst>
              <a:ext uri="{FF2B5EF4-FFF2-40B4-BE49-F238E27FC236}">
                <a16:creationId xmlns:a16="http://schemas.microsoft.com/office/drawing/2014/main" id="{1BD2320C-6977-C540-7453-0C70843124D4}"/>
              </a:ext>
            </a:extLst>
          </p:cNvPr>
          <p:cNvSpPr txBox="1"/>
          <p:nvPr/>
        </p:nvSpPr>
        <p:spPr>
          <a:xfrm>
            <a:off x="178997" y="786750"/>
            <a:ext cx="8135067" cy="375552"/>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Shade squares to reflect the shape in the mirror line.</a:t>
            </a: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1" name="TextBox 10">
            <a:extLst>
              <a:ext uri="{FF2B5EF4-FFF2-40B4-BE49-F238E27FC236}">
                <a16:creationId xmlns:a16="http://schemas.microsoft.com/office/drawing/2014/main" id="{269CC7B8-4B15-587B-03DA-509B27CA4C43}"/>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14</a:t>
            </a:r>
            <a:endParaRPr lang="en-GB" sz="2400" b="1" dirty="0">
              <a:solidFill>
                <a:schemeClr val="bg1"/>
              </a:solidFill>
            </a:endParaRPr>
          </a:p>
        </p:txBody>
      </p:sp>
      <p:pic>
        <p:nvPicPr>
          <p:cNvPr id="12" name="Picture 11" descr="A red and white hat&#10;&#10;Description automatically generated">
            <a:extLst>
              <a:ext uri="{FF2B5EF4-FFF2-40B4-BE49-F238E27FC236}">
                <a16:creationId xmlns:a16="http://schemas.microsoft.com/office/drawing/2014/main" id="{34EB3F9F-CD61-BC1C-149E-E8A1D48B6A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14" name="Picture 13" descr="A green and red holly leaves&#10;&#10;Description automatically generated">
            <a:extLst>
              <a:ext uri="{FF2B5EF4-FFF2-40B4-BE49-F238E27FC236}">
                <a16:creationId xmlns:a16="http://schemas.microsoft.com/office/drawing/2014/main" id="{FA9E3D7C-F182-37A2-02E4-6550288201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cxnSp>
        <p:nvCxnSpPr>
          <p:cNvPr id="24" name="Straight Connector 23">
            <a:extLst>
              <a:ext uri="{FF2B5EF4-FFF2-40B4-BE49-F238E27FC236}">
                <a16:creationId xmlns:a16="http://schemas.microsoft.com/office/drawing/2014/main" id="{67CAC57D-76A1-7F32-2D30-F41BEEF57EC3}"/>
              </a:ext>
            </a:extLst>
          </p:cNvPr>
          <p:cNvCxnSpPr>
            <a:cxnSpLocks/>
          </p:cNvCxnSpPr>
          <p:nvPr/>
        </p:nvCxnSpPr>
        <p:spPr>
          <a:xfrm flipH="1">
            <a:off x="4950882" y="1424095"/>
            <a:ext cx="6351" cy="4995332"/>
          </a:xfrm>
          <a:prstGeom prst="line">
            <a:avLst/>
          </a:prstGeom>
          <a:ln w="38100">
            <a:solidFill>
              <a:srgbClr val="FF0000"/>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34430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1" name="TextBox 10">
            <a:extLst>
              <a:ext uri="{FF2B5EF4-FFF2-40B4-BE49-F238E27FC236}">
                <a16:creationId xmlns:a16="http://schemas.microsoft.com/office/drawing/2014/main" id="{269CC7B8-4B15-587B-03DA-509B27CA4C43}"/>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14</a:t>
            </a:r>
            <a:endParaRPr lang="en-GB" sz="2400" b="1" dirty="0">
              <a:solidFill>
                <a:schemeClr val="bg1"/>
              </a:solidFill>
            </a:endParaRPr>
          </a:p>
        </p:txBody>
      </p:sp>
      <p:pic>
        <p:nvPicPr>
          <p:cNvPr id="12" name="Picture 11" descr="A red and white hat&#10;&#10;Description automatically generated">
            <a:extLst>
              <a:ext uri="{FF2B5EF4-FFF2-40B4-BE49-F238E27FC236}">
                <a16:creationId xmlns:a16="http://schemas.microsoft.com/office/drawing/2014/main" id="{34EB3F9F-CD61-BC1C-149E-E8A1D48B6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14" name="Picture 13" descr="A green and red holly leaves&#10;&#10;Description automatically generated">
            <a:extLst>
              <a:ext uri="{FF2B5EF4-FFF2-40B4-BE49-F238E27FC236}">
                <a16:creationId xmlns:a16="http://schemas.microsoft.com/office/drawing/2014/main" id="{FA9E3D7C-F182-37A2-02E4-6550288201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sp>
        <p:nvSpPr>
          <p:cNvPr id="5" name="Speech Bubble: Rectangle with Corners Rounded 4">
            <a:extLst>
              <a:ext uri="{FF2B5EF4-FFF2-40B4-BE49-F238E27FC236}">
                <a16:creationId xmlns:a16="http://schemas.microsoft.com/office/drawing/2014/main" id="{4670D854-54D0-6539-D169-46B5B1CE17DA}"/>
              </a:ext>
            </a:extLst>
          </p:cNvPr>
          <p:cNvSpPr/>
          <p:nvPr/>
        </p:nvSpPr>
        <p:spPr>
          <a:xfrm>
            <a:off x="1386226" y="2292817"/>
            <a:ext cx="7383083" cy="1907415"/>
          </a:xfrm>
          <a:prstGeom prst="wedgeRoundRectCallout">
            <a:avLst>
              <a:gd name="adj1" fmla="val 4155"/>
              <a:gd name="adj2" fmla="val 73947"/>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Asking students to visualise the reflected image and consider what they know may minimise mistakes.</a:t>
            </a:r>
            <a:br>
              <a:rPr lang="en-GB" dirty="0">
                <a:solidFill>
                  <a:srgbClr val="009242"/>
                </a:solidFill>
              </a:rPr>
            </a:br>
            <a:endParaRPr lang="en-GB" dirty="0">
              <a:solidFill>
                <a:srgbClr val="009242"/>
              </a:solidFill>
            </a:endParaRPr>
          </a:p>
          <a:p>
            <a:pPr algn="ctr"/>
            <a:r>
              <a:rPr lang="en-GB" dirty="0">
                <a:solidFill>
                  <a:srgbClr val="009242"/>
                </a:solidFill>
              </a:rPr>
              <a:t>Counting squares is a useful technique to check accuracy.</a:t>
            </a:r>
          </a:p>
        </p:txBody>
      </p:sp>
    </p:spTree>
    <p:extLst>
      <p:ext uri="{BB962C8B-B14F-4D97-AF65-F5344CB8AC3E}">
        <p14:creationId xmlns:p14="http://schemas.microsoft.com/office/powerpoint/2010/main" val="3289199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1" name="TextBox 10">
            <a:extLst>
              <a:ext uri="{FF2B5EF4-FFF2-40B4-BE49-F238E27FC236}">
                <a16:creationId xmlns:a16="http://schemas.microsoft.com/office/drawing/2014/main" id="{269CC7B8-4B15-587B-03DA-509B27CA4C43}"/>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15</a:t>
            </a:r>
            <a:endParaRPr lang="en-GB" sz="2400" b="1" dirty="0">
              <a:solidFill>
                <a:schemeClr val="bg1"/>
              </a:solidFill>
            </a:endParaRPr>
          </a:p>
        </p:txBody>
      </p:sp>
      <p:pic>
        <p:nvPicPr>
          <p:cNvPr id="12" name="Picture 11" descr="A red and white hat&#10;&#10;Description automatically generated">
            <a:extLst>
              <a:ext uri="{FF2B5EF4-FFF2-40B4-BE49-F238E27FC236}">
                <a16:creationId xmlns:a16="http://schemas.microsoft.com/office/drawing/2014/main" id="{34EB3F9F-CD61-BC1C-149E-E8A1D48B6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14" name="Picture 13" descr="A green and red holly leaves&#10;&#10;Description automatically generated">
            <a:extLst>
              <a:ext uri="{FF2B5EF4-FFF2-40B4-BE49-F238E27FC236}">
                <a16:creationId xmlns:a16="http://schemas.microsoft.com/office/drawing/2014/main" id="{FA9E3D7C-F182-37A2-02E4-6550288201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sp>
        <p:nvSpPr>
          <p:cNvPr id="21" name="TextBox 20">
            <a:extLst>
              <a:ext uri="{FF2B5EF4-FFF2-40B4-BE49-F238E27FC236}">
                <a16:creationId xmlns:a16="http://schemas.microsoft.com/office/drawing/2014/main" id="{4CE57437-6C77-088C-0874-5E1F189C3C48}"/>
              </a:ext>
            </a:extLst>
          </p:cNvPr>
          <p:cNvSpPr txBox="1"/>
          <p:nvPr/>
        </p:nvSpPr>
        <p:spPr>
          <a:xfrm>
            <a:off x="178996" y="802919"/>
            <a:ext cx="8135067" cy="1572418"/>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120 people standing in line to see Santa at the Grotto.</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For every three children there are two adults.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Santa has 85 toys to give to the children.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Does he have enough toys to give to the children or will his elves need to buy more?</a:t>
            </a:r>
          </a:p>
        </p:txBody>
      </p:sp>
      <p:sp>
        <p:nvSpPr>
          <p:cNvPr id="22" name="Rectangle 21">
            <a:extLst>
              <a:ext uri="{FF2B5EF4-FFF2-40B4-BE49-F238E27FC236}">
                <a16:creationId xmlns:a16="http://schemas.microsoft.com/office/drawing/2014/main" id="{F5CE0663-FB93-1B91-B34A-AC43F073B8F7}"/>
              </a:ext>
            </a:extLst>
          </p:cNvPr>
          <p:cNvSpPr/>
          <p:nvPr/>
        </p:nvSpPr>
        <p:spPr>
          <a:xfrm>
            <a:off x="215303" y="2562045"/>
            <a:ext cx="9433795" cy="40303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Tree>
    <p:extLst>
      <p:ext uri="{BB962C8B-B14F-4D97-AF65-F5344CB8AC3E}">
        <p14:creationId xmlns:p14="http://schemas.microsoft.com/office/powerpoint/2010/main" val="4161095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1" name="TextBox 10">
            <a:extLst>
              <a:ext uri="{FF2B5EF4-FFF2-40B4-BE49-F238E27FC236}">
                <a16:creationId xmlns:a16="http://schemas.microsoft.com/office/drawing/2014/main" id="{269CC7B8-4B15-587B-03DA-509B27CA4C43}"/>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15</a:t>
            </a:r>
            <a:endParaRPr lang="en-GB" sz="2400" b="1" dirty="0">
              <a:solidFill>
                <a:schemeClr val="bg1"/>
              </a:solidFill>
            </a:endParaRPr>
          </a:p>
        </p:txBody>
      </p:sp>
      <p:pic>
        <p:nvPicPr>
          <p:cNvPr id="12" name="Picture 11" descr="A red and white hat&#10;&#10;Description automatically generated">
            <a:extLst>
              <a:ext uri="{FF2B5EF4-FFF2-40B4-BE49-F238E27FC236}">
                <a16:creationId xmlns:a16="http://schemas.microsoft.com/office/drawing/2014/main" id="{34EB3F9F-CD61-BC1C-149E-E8A1D48B6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14" name="Picture 13" descr="A green and red holly leaves&#10;&#10;Description automatically generated">
            <a:extLst>
              <a:ext uri="{FF2B5EF4-FFF2-40B4-BE49-F238E27FC236}">
                <a16:creationId xmlns:a16="http://schemas.microsoft.com/office/drawing/2014/main" id="{FA9E3D7C-F182-37A2-02E4-6550288201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sp>
        <p:nvSpPr>
          <p:cNvPr id="21" name="TextBox 20">
            <a:extLst>
              <a:ext uri="{FF2B5EF4-FFF2-40B4-BE49-F238E27FC236}">
                <a16:creationId xmlns:a16="http://schemas.microsoft.com/office/drawing/2014/main" id="{4CE57437-6C77-088C-0874-5E1F189C3C48}"/>
              </a:ext>
            </a:extLst>
          </p:cNvPr>
          <p:cNvSpPr txBox="1"/>
          <p:nvPr/>
        </p:nvSpPr>
        <p:spPr>
          <a:xfrm>
            <a:off x="178996" y="802919"/>
            <a:ext cx="8135067" cy="1572418"/>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120 people standing in line to see Santa at the Grotto.</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For every three children there are two adults.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Santa has 85 toys to give to the children.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Does he have enough toys to give to the children or will his elves need to buy more?</a:t>
            </a:r>
          </a:p>
        </p:txBody>
      </p:sp>
      <p:sp>
        <p:nvSpPr>
          <p:cNvPr id="2" name="Rectangle 1">
            <a:extLst>
              <a:ext uri="{FF2B5EF4-FFF2-40B4-BE49-F238E27FC236}">
                <a16:creationId xmlns:a16="http://schemas.microsoft.com/office/drawing/2014/main" id="{CDB54612-C02D-919B-69B4-B8D31601A782}"/>
              </a:ext>
            </a:extLst>
          </p:cNvPr>
          <p:cNvSpPr/>
          <p:nvPr/>
        </p:nvSpPr>
        <p:spPr>
          <a:xfrm>
            <a:off x="215303" y="2562045"/>
            <a:ext cx="9433795" cy="40303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6" name="Rectangle 5">
            <a:extLst>
              <a:ext uri="{FF2B5EF4-FFF2-40B4-BE49-F238E27FC236}">
                <a16:creationId xmlns:a16="http://schemas.microsoft.com/office/drawing/2014/main" id="{FF75775D-1845-A60A-5EDD-1C9BFB356EBD}"/>
              </a:ext>
            </a:extLst>
          </p:cNvPr>
          <p:cNvSpPr/>
          <p:nvPr/>
        </p:nvSpPr>
        <p:spPr>
          <a:xfrm>
            <a:off x="1438455" y="3277798"/>
            <a:ext cx="685800" cy="595462"/>
          </a:xfrm>
          <a:prstGeom prst="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845D915-D465-D134-4892-AB457007AF29}"/>
              </a:ext>
            </a:extLst>
          </p:cNvPr>
          <p:cNvSpPr/>
          <p:nvPr/>
        </p:nvSpPr>
        <p:spPr>
          <a:xfrm>
            <a:off x="2124255" y="3277798"/>
            <a:ext cx="685800" cy="595462"/>
          </a:xfrm>
          <a:prstGeom prst="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48BEA28-E44D-372C-BE95-8A91A4F79566}"/>
              </a:ext>
            </a:extLst>
          </p:cNvPr>
          <p:cNvSpPr/>
          <p:nvPr/>
        </p:nvSpPr>
        <p:spPr>
          <a:xfrm>
            <a:off x="2803585" y="3277798"/>
            <a:ext cx="685800" cy="595462"/>
          </a:xfrm>
          <a:prstGeom prst="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72A88ED-14C6-0F43-980B-91CC31C91BAB}"/>
              </a:ext>
            </a:extLst>
          </p:cNvPr>
          <p:cNvSpPr/>
          <p:nvPr/>
        </p:nvSpPr>
        <p:spPr>
          <a:xfrm>
            <a:off x="1431985" y="4150111"/>
            <a:ext cx="685800" cy="595462"/>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E0770A8-76B4-8F1F-D748-2E96CF69F9B3}"/>
              </a:ext>
            </a:extLst>
          </p:cNvPr>
          <p:cNvSpPr/>
          <p:nvPr/>
        </p:nvSpPr>
        <p:spPr>
          <a:xfrm>
            <a:off x="2117785" y="4150111"/>
            <a:ext cx="685800" cy="595462"/>
          </a:xfrm>
          <a:prstGeom prst="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45591A8-2C4B-E8AF-035F-F823BBABBFF5}"/>
              </a:ext>
            </a:extLst>
          </p:cNvPr>
          <p:cNvSpPr txBox="1"/>
          <p:nvPr/>
        </p:nvSpPr>
        <p:spPr>
          <a:xfrm>
            <a:off x="390345" y="3390863"/>
            <a:ext cx="1035170" cy="369332"/>
          </a:xfrm>
          <a:prstGeom prst="rect">
            <a:avLst/>
          </a:prstGeom>
          <a:noFill/>
        </p:spPr>
        <p:txBody>
          <a:bodyPr wrap="square" rtlCol="0">
            <a:spAutoFit/>
          </a:bodyPr>
          <a:lstStyle/>
          <a:p>
            <a:pPr algn="r"/>
            <a:r>
              <a:rPr lang="en-GB" dirty="0">
                <a:solidFill>
                  <a:srgbClr val="FF0000"/>
                </a:solidFill>
              </a:rPr>
              <a:t>children</a:t>
            </a:r>
          </a:p>
        </p:txBody>
      </p:sp>
      <p:sp>
        <p:nvSpPr>
          <p:cNvPr id="15" name="TextBox 14">
            <a:extLst>
              <a:ext uri="{FF2B5EF4-FFF2-40B4-BE49-F238E27FC236}">
                <a16:creationId xmlns:a16="http://schemas.microsoft.com/office/drawing/2014/main" id="{752A6623-FF71-0284-D00B-8130E21A519D}"/>
              </a:ext>
            </a:extLst>
          </p:cNvPr>
          <p:cNvSpPr txBox="1"/>
          <p:nvPr/>
        </p:nvSpPr>
        <p:spPr>
          <a:xfrm>
            <a:off x="390345" y="4263176"/>
            <a:ext cx="1035170" cy="369332"/>
          </a:xfrm>
          <a:prstGeom prst="rect">
            <a:avLst/>
          </a:prstGeom>
          <a:noFill/>
        </p:spPr>
        <p:txBody>
          <a:bodyPr wrap="square" rtlCol="0">
            <a:spAutoFit/>
          </a:bodyPr>
          <a:lstStyle/>
          <a:p>
            <a:pPr algn="r"/>
            <a:r>
              <a:rPr lang="en-GB" dirty="0">
                <a:solidFill>
                  <a:srgbClr val="FF0000"/>
                </a:solidFill>
              </a:rPr>
              <a:t>adults</a:t>
            </a:r>
          </a:p>
        </p:txBody>
      </p:sp>
      <p:sp>
        <p:nvSpPr>
          <p:cNvPr id="16" name="Right Brace 15">
            <a:extLst>
              <a:ext uri="{FF2B5EF4-FFF2-40B4-BE49-F238E27FC236}">
                <a16:creationId xmlns:a16="http://schemas.microsoft.com/office/drawing/2014/main" id="{EFDD11BE-D934-DADF-0C72-0CDB5C795284}"/>
              </a:ext>
            </a:extLst>
          </p:cNvPr>
          <p:cNvSpPr/>
          <p:nvPr/>
        </p:nvSpPr>
        <p:spPr>
          <a:xfrm>
            <a:off x="3677008" y="3277798"/>
            <a:ext cx="271734" cy="1467775"/>
          </a:xfrm>
          <a:prstGeom prst="rightBrace">
            <a:avLst>
              <a:gd name="adj1" fmla="val 6230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5D83EC41-ECED-53B3-F8AA-5CFBB9F05448}"/>
              </a:ext>
            </a:extLst>
          </p:cNvPr>
          <p:cNvSpPr txBox="1"/>
          <p:nvPr/>
        </p:nvSpPr>
        <p:spPr>
          <a:xfrm>
            <a:off x="3948742" y="3827019"/>
            <a:ext cx="659919" cy="369332"/>
          </a:xfrm>
          <a:prstGeom prst="rect">
            <a:avLst/>
          </a:prstGeom>
          <a:noFill/>
        </p:spPr>
        <p:txBody>
          <a:bodyPr wrap="square" rtlCol="0">
            <a:spAutoFit/>
          </a:bodyPr>
          <a:lstStyle/>
          <a:p>
            <a:pPr algn="ctr"/>
            <a:r>
              <a:rPr lang="en-GB" dirty="0">
                <a:solidFill>
                  <a:srgbClr val="FF0000"/>
                </a:solidFill>
              </a:rPr>
              <a:t>120</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2FC4449-9477-22A6-09E6-67DAF2A8A259}"/>
                  </a:ext>
                </a:extLst>
              </p:cNvPr>
              <p:cNvSpPr txBox="1"/>
              <p:nvPr/>
            </p:nvSpPr>
            <p:spPr>
              <a:xfrm>
                <a:off x="1151097" y="4910161"/>
                <a:ext cx="2070340" cy="369332"/>
              </a:xfrm>
              <a:prstGeom prst="rect">
                <a:avLst/>
              </a:prstGeom>
              <a:noFill/>
            </p:spPr>
            <p:txBody>
              <a:bodyPr wrap="square" rtlCol="0">
                <a:spAutoFit/>
              </a:bodyPr>
              <a:lstStyle/>
              <a:p>
                <a:pPr algn="r"/>
                <a:r>
                  <a:rPr lang="en-GB" dirty="0">
                    <a:solidFill>
                      <a:srgbClr val="FF0000"/>
                    </a:solidFill>
                  </a:rPr>
                  <a:t>120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5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24</a:t>
                </a:r>
              </a:p>
            </p:txBody>
          </p:sp>
        </mc:Choice>
        <mc:Fallback xmlns="">
          <p:sp>
            <p:nvSpPr>
              <p:cNvPr id="18" name="TextBox 17">
                <a:extLst>
                  <a:ext uri="{FF2B5EF4-FFF2-40B4-BE49-F238E27FC236}">
                    <a16:creationId xmlns:a16="http://schemas.microsoft.com/office/drawing/2014/main" id="{92FC4449-9477-22A6-09E6-67DAF2A8A259}"/>
                  </a:ext>
                </a:extLst>
              </p:cNvPr>
              <p:cNvSpPr txBox="1">
                <a:spLocks noRot="1" noChangeAspect="1" noMove="1" noResize="1" noEditPoints="1" noAdjustHandles="1" noChangeArrowheads="1" noChangeShapeType="1" noTextEdit="1"/>
              </p:cNvSpPr>
              <p:nvPr/>
            </p:nvSpPr>
            <p:spPr>
              <a:xfrm>
                <a:off x="1151097" y="4910161"/>
                <a:ext cx="2070340" cy="369332"/>
              </a:xfrm>
              <a:prstGeom prst="rect">
                <a:avLst/>
              </a:prstGeom>
              <a:blipFill>
                <a:blip r:embed="rId5"/>
                <a:stretch>
                  <a:fillRect t="-8197" r="-2360" b="-24590"/>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5DFD5067-FC2E-31E4-01C3-5135695BE922}"/>
              </a:ext>
            </a:extLst>
          </p:cNvPr>
          <p:cNvSpPr txBox="1"/>
          <p:nvPr/>
        </p:nvSpPr>
        <p:spPr>
          <a:xfrm>
            <a:off x="1451396" y="3402131"/>
            <a:ext cx="659919" cy="369332"/>
          </a:xfrm>
          <a:prstGeom prst="rect">
            <a:avLst/>
          </a:prstGeom>
          <a:noFill/>
        </p:spPr>
        <p:txBody>
          <a:bodyPr wrap="square" rtlCol="0">
            <a:spAutoFit/>
          </a:bodyPr>
          <a:lstStyle/>
          <a:p>
            <a:pPr algn="ctr"/>
            <a:r>
              <a:rPr lang="en-GB" dirty="0">
                <a:solidFill>
                  <a:srgbClr val="FF0000"/>
                </a:solidFill>
              </a:rPr>
              <a:t>24</a:t>
            </a:r>
          </a:p>
        </p:txBody>
      </p:sp>
      <p:sp>
        <p:nvSpPr>
          <p:cNvPr id="20" name="TextBox 19">
            <a:extLst>
              <a:ext uri="{FF2B5EF4-FFF2-40B4-BE49-F238E27FC236}">
                <a16:creationId xmlns:a16="http://schemas.microsoft.com/office/drawing/2014/main" id="{E31DE1CC-71F0-6F25-A7B6-07EA0637A14E}"/>
              </a:ext>
            </a:extLst>
          </p:cNvPr>
          <p:cNvSpPr txBox="1"/>
          <p:nvPr/>
        </p:nvSpPr>
        <p:spPr>
          <a:xfrm>
            <a:off x="2137196" y="3399997"/>
            <a:ext cx="659919" cy="369332"/>
          </a:xfrm>
          <a:prstGeom prst="rect">
            <a:avLst/>
          </a:prstGeom>
          <a:noFill/>
        </p:spPr>
        <p:txBody>
          <a:bodyPr wrap="square" rtlCol="0">
            <a:spAutoFit/>
          </a:bodyPr>
          <a:lstStyle/>
          <a:p>
            <a:pPr algn="ctr"/>
            <a:r>
              <a:rPr lang="en-GB" dirty="0">
                <a:solidFill>
                  <a:srgbClr val="FF0000"/>
                </a:solidFill>
              </a:rPr>
              <a:t>24</a:t>
            </a:r>
          </a:p>
        </p:txBody>
      </p:sp>
      <p:sp>
        <p:nvSpPr>
          <p:cNvPr id="22" name="TextBox 21">
            <a:extLst>
              <a:ext uri="{FF2B5EF4-FFF2-40B4-BE49-F238E27FC236}">
                <a16:creationId xmlns:a16="http://schemas.microsoft.com/office/drawing/2014/main" id="{818EF9E7-5F68-862C-472C-456EFE313F58}"/>
              </a:ext>
            </a:extLst>
          </p:cNvPr>
          <p:cNvSpPr txBox="1"/>
          <p:nvPr/>
        </p:nvSpPr>
        <p:spPr>
          <a:xfrm>
            <a:off x="2816526" y="3388361"/>
            <a:ext cx="659919" cy="369332"/>
          </a:xfrm>
          <a:prstGeom prst="rect">
            <a:avLst/>
          </a:prstGeom>
          <a:noFill/>
        </p:spPr>
        <p:txBody>
          <a:bodyPr wrap="square" rtlCol="0">
            <a:spAutoFit/>
          </a:bodyPr>
          <a:lstStyle/>
          <a:p>
            <a:pPr algn="ctr"/>
            <a:r>
              <a:rPr lang="en-GB" dirty="0">
                <a:solidFill>
                  <a:srgbClr val="FF0000"/>
                </a:solidFill>
              </a:rPr>
              <a:t>24</a:t>
            </a:r>
          </a:p>
        </p:txBody>
      </p:sp>
      <p:sp>
        <p:nvSpPr>
          <p:cNvPr id="23" name="TextBox 22">
            <a:extLst>
              <a:ext uri="{FF2B5EF4-FFF2-40B4-BE49-F238E27FC236}">
                <a16:creationId xmlns:a16="http://schemas.microsoft.com/office/drawing/2014/main" id="{DD1AAC6D-4EBA-FFA2-DC46-8DA499E82D4C}"/>
              </a:ext>
            </a:extLst>
          </p:cNvPr>
          <p:cNvSpPr txBox="1"/>
          <p:nvPr/>
        </p:nvSpPr>
        <p:spPr>
          <a:xfrm>
            <a:off x="1444926" y="4256961"/>
            <a:ext cx="659919" cy="369332"/>
          </a:xfrm>
          <a:prstGeom prst="rect">
            <a:avLst/>
          </a:prstGeom>
          <a:noFill/>
        </p:spPr>
        <p:txBody>
          <a:bodyPr wrap="square" rtlCol="0">
            <a:spAutoFit/>
          </a:bodyPr>
          <a:lstStyle/>
          <a:p>
            <a:pPr algn="ctr"/>
            <a:r>
              <a:rPr lang="en-GB" dirty="0">
                <a:solidFill>
                  <a:srgbClr val="FF0000"/>
                </a:solidFill>
              </a:rPr>
              <a:t>24</a:t>
            </a:r>
          </a:p>
        </p:txBody>
      </p:sp>
      <p:sp>
        <p:nvSpPr>
          <p:cNvPr id="24" name="TextBox 23">
            <a:extLst>
              <a:ext uri="{FF2B5EF4-FFF2-40B4-BE49-F238E27FC236}">
                <a16:creationId xmlns:a16="http://schemas.microsoft.com/office/drawing/2014/main" id="{2E08943C-669E-F47B-8354-7C0C6C44D113}"/>
              </a:ext>
            </a:extLst>
          </p:cNvPr>
          <p:cNvSpPr txBox="1"/>
          <p:nvPr/>
        </p:nvSpPr>
        <p:spPr>
          <a:xfrm>
            <a:off x="2130726" y="4254827"/>
            <a:ext cx="659919" cy="369332"/>
          </a:xfrm>
          <a:prstGeom prst="rect">
            <a:avLst/>
          </a:prstGeom>
          <a:noFill/>
        </p:spPr>
        <p:txBody>
          <a:bodyPr wrap="square" rtlCol="0">
            <a:spAutoFit/>
          </a:bodyPr>
          <a:lstStyle/>
          <a:p>
            <a:pPr algn="ctr"/>
            <a:r>
              <a:rPr lang="en-GB" dirty="0">
                <a:solidFill>
                  <a:srgbClr val="FF0000"/>
                </a:solidFill>
              </a:rPr>
              <a:t>24</a:t>
            </a:r>
          </a:p>
        </p:txBody>
      </p:sp>
      <p:sp>
        <p:nvSpPr>
          <p:cNvPr id="25" name="Left Brace 24">
            <a:extLst>
              <a:ext uri="{FF2B5EF4-FFF2-40B4-BE49-F238E27FC236}">
                <a16:creationId xmlns:a16="http://schemas.microsoft.com/office/drawing/2014/main" id="{894F48E6-9F1B-EFBF-22D4-E0D200593C6B}"/>
              </a:ext>
            </a:extLst>
          </p:cNvPr>
          <p:cNvSpPr/>
          <p:nvPr/>
        </p:nvSpPr>
        <p:spPr>
          <a:xfrm rot="5400000">
            <a:off x="2358368" y="2086339"/>
            <a:ext cx="204634" cy="2070339"/>
          </a:xfrm>
          <a:prstGeom prst="leftBrace">
            <a:avLst>
              <a:gd name="adj1" fmla="val 4677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70FAFE5E-8681-E999-F865-BF31D0027DE3}"/>
              </a:ext>
            </a:extLst>
          </p:cNvPr>
          <p:cNvSpPr txBox="1"/>
          <p:nvPr/>
        </p:nvSpPr>
        <p:spPr>
          <a:xfrm>
            <a:off x="1299820" y="2629990"/>
            <a:ext cx="2377188" cy="369332"/>
          </a:xfrm>
          <a:prstGeom prst="rect">
            <a:avLst/>
          </a:prstGeom>
          <a:noFill/>
        </p:spPr>
        <p:txBody>
          <a:bodyPr wrap="square" rtlCol="0">
            <a:spAutoFit/>
          </a:bodyPr>
          <a:lstStyle/>
          <a:p>
            <a:pPr algn="ctr"/>
            <a:r>
              <a:rPr lang="en-GB" dirty="0">
                <a:solidFill>
                  <a:srgbClr val="FF0000"/>
                </a:solidFill>
              </a:rPr>
              <a:t>72</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079B05C-62D3-D9F8-5C7F-60F3F5B30109}"/>
                  </a:ext>
                </a:extLst>
              </p:cNvPr>
              <p:cNvSpPr txBox="1"/>
              <p:nvPr/>
            </p:nvSpPr>
            <p:spPr>
              <a:xfrm>
                <a:off x="1151097" y="5313670"/>
                <a:ext cx="2070340" cy="369332"/>
              </a:xfrm>
              <a:prstGeom prst="rect">
                <a:avLst/>
              </a:prstGeom>
              <a:noFill/>
            </p:spPr>
            <p:txBody>
              <a:bodyPr wrap="square" rtlCol="0">
                <a:spAutoFit/>
              </a:bodyPr>
              <a:lstStyle/>
              <a:p>
                <a:pPr algn="r"/>
                <a:r>
                  <a:rPr lang="en-GB" dirty="0">
                    <a:solidFill>
                      <a:srgbClr val="FF0000"/>
                    </a:solidFill>
                  </a:rPr>
                  <a:t>24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3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72</a:t>
                </a:r>
              </a:p>
            </p:txBody>
          </p:sp>
        </mc:Choice>
        <mc:Fallback xmlns="">
          <p:sp>
            <p:nvSpPr>
              <p:cNvPr id="27" name="TextBox 26">
                <a:extLst>
                  <a:ext uri="{FF2B5EF4-FFF2-40B4-BE49-F238E27FC236}">
                    <a16:creationId xmlns:a16="http://schemas.microsoft.com/office/drawing/2014/main" id="{D079B05C-62D3-D9F8-5C7F-60F3F5B30109}"/>
                  </a:ext>
                </a:extLst>
              </p:cNvPr>
              <p:cNvSpPr txBox="1">
                <a:spLocks noRot="1" noChangeAspect="1" noMove="1" noResize="1" noEditPoints="1" noAdjustHandles="1" noChangeArrowheads="1" noChangeShapeType="1" noTextEdit="1"/>
              </p:cNvSpPr>
              <p:nvPr/>
            </p:nvSpPr>
            <p:spPr>
              <a:xfrm>
                <a:off x="1151097" y="5313670"/>
                <a:ext cx="2070340" cy="369332"/>
              </a:xfrm>
              <a:prstGeom prst="rect">
                <a:avLst/>
              </a:prstGeom>
              <a:blipFill>
                <a:blip r:embed="rId6"/>
                <a:stretch>
                  <a:fillRect t="-10000" r="-2360" b="-26667"/>
                </a:stretch>
              </a:blipFill>
            </p:spPr>
            <p:txBody>
              <a:bodyPr/>
              <a:lstStyle/>
              <a:p>
                <a:r>
                  <a:rPr lang="en-GB">
                    <a:noFill/>
                  </a:rPr>
                  <a:t> </a:t>
                </a:r>
              </a:p>
            </p:txBody>
          </p:sp>
        </mc:Fallback>
      </mc:AlternateContent>
      <p:sp>
        <p:nvSpPr>
          <p:cNvPr id="28" name="TextBox 27">
            <a:extLst>
              <a:ext uri="{FF2B5EF4-FFF2-40B4-BE49-F238E27FC236}">
                <a16:creationId xmlns:a16="http://schemas.microsoft.com/office/drawing/2014/main" id="{C6BE290E-16E8-12AC-7267-E5A839DA0807}"/>
              </a:ext>
            </a:extLst>
          </p:cNvPr>
          <p:cNvSpPr txBox="1"/>
          <p:nvPr/>
        </p:nvSpPr>
        <p:spPr>
          <a:xfrm>
            <a:off x="888520" y="6120687"/>
            <a:ext cx="3329798" cy="369332"/>
          </a:xfrm>
          <a:prstGeom prst="rect">
            <a:avLst/>
          </a:prstGeom>
          <a:noFill/>
        </p:spPr>
        <p:txBody>
          <a:bodyPr wrap="square" rtlCol="0">
            <a:spAutoFit/>
          </a:bodyPr>
          <a:lstStyle/>
          <a:p>
            <a:pPr algn="ctr"/>
            <a:r>
              <a:rPr lang="en-GB" dirty="0">
                <a:solidFill>
                  <a:srgbClr val="FF0000"/>
                </a:solidFill>
              </a:rPr>
              <a:t>Yes Santa has enough toys.</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988DDFB-4562-BCB8-E756-8A994A19470E}"/>
                  </a:ext>
                </a:extLst>
              </p:cNvPr>
              <p:cNvSpPr txBox="1"/>
              <p:nvPr/>
            </p:nvSpPr>
            <p:spPr>
              <a:xfrm>
                <a:off x="5400103" y="3093528"/>
                <a:ext cx="3329798" cy="369332"/>
              </a:xfrm>
              <a:prstGeom prst="rect">
                <a:avLst/>
              </a:prstGeom>
              <a:noFill/>
            </p:spPr>
            <p:txBody>
              <a:bodyPr wrap="square" rtlCol="0">
                <a:spAutoFit/>
              </a:bodyPr>
              <a:lstStyle/>
              <a:p>
                <a:pPr algn="ctr"/>
                <a:r>
                  <a:rPr lang="en-GB" dirty="0">
                    <a:solidFill>
                      <a:srgbClr val="FF0000"/>
                    </a:solidFill>
                  </a:rPr>
                  <a:t>children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adults</a:t>
                </a:r>
              </a:p>
            </p:txBody>
          </p:sp>
        </mc:Choice>
        <mc:Fallback xmlns="">
          <p:sp>
            <p:nvSpPr>
              <p:cNvPr id="29" name="TextBox 28">
                <a:extLst>
                  <a:ext uri="{FF2B5EF4-FFF2-40B4-BE49-F238E27FC236}">
                    <a16:creationId xmlns:a16="http://schemas.microsoft.com/office/drawing/2014/main" id="{1988DDFB-4562-BCB8-E756-8A994A19470E}"/>
                  </a:ext>
                </a:extLst>
              </p:cNvPr>
              <p:cNvSpPr txBox="1">
                <a:spLocks noRot="1" noChangeAspect="1" noMove="1" noResize="1" noEditPoints="1" noAdjustHandles="1" noChangeArrowheads="1" noChangeShapeType="1" noTextEdit="1"/>
              </p:cNvSpPr>
              <p:nvPr/>
            </p:nvSpPr>
            <p:spPr>
              <a:xfrm>
                <a:off x="5400103" y="3093528"/>
                <a:ext cx="3329798" cy="369332"/>
              </a:xfrm>
              <a:prstGeom prst="rect">
                <a:avLst/>
              </a:prstGeom>
              <a:blipFill>
                <a:blip r:embed="rId7"/>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8A655A8-60C2-27A4-4BE5-81D90285D23E}"/>
                  </a:ext>
                </a:extLst>
              </p:cNvPr>
              <p:cNvSpPr txBox="1"/>
              <p:nvPr/>
            </p:nvSpPr>
            <p:spPr>
              <a:xfrm>
                <a:off x="5501495" y="3544966"/>
                <a:ext cx="3329798" cy="369332"/>
              </a:xfrm>
              <a:prstGeom prst="rect">
                <a:avLst/>
              </a:prstGeom>
              <a:noFill/>
            </p:spPr>
            <p:txBody>
              <a:bodyPr wrap="square" rtlCol="0">
                <a:spAutoFit/>
              </a:bodyPr>
              <a:lstStyle/>
              <a:p>
                <a:pPr algn="ctr"/>
                <a:r>
                  <a:rPr lang="en-GB" dirty="0">
                    <a:solidFill>
                      <a:srgbClr val="FF0000"/>
                    </a:solidFill>
                  </a:rPr>
                  <a:t>3 </a:t>
                </a:r>
                <a14:m>
                  <m:oMath xmlns:m="http://schemas.openxmlformats.org/officeDocument/2006/math">
                    <m:r>
                      <a:rPr lang="en-GB" i="1" dirty="0" smtClean="0">
                        <a:solidFill>
                          <a:srgbClr val="FF0000"/>
                        </a:solidFill>
                        <a:latin typeface="Cambria Math" panose="02040503050406030204" pitchFamily="18" charset="0"/>
                      </a:rPr>
                      <m:t>:</m:t>
                    </m:r>
                  </m:oMath>
                </a14:m>
                <a:r>
                  <a:rPr lang="en-GB" dirty="0">
                    <a:solidFill>
                      <a:srgbClr val="FF0000"/>
                    </a:solidFill>
                  </a:rPr>
                  <a:t> 2</a:t>
                </a:r>
              </a:p>
            </p:txBody>
          </p:sp>
        </mc:Choice>
        <mc:Fallback xmlns="">
          <p:sp>
            <p:nvSpPr>
              <p:cNvPr id="30" name="TextBox 29">
                <a:extLst>
                  <a:ext uri="{FF2B5EF4-FFF2-40B4-BE49-F238E27FC236}">
                    <a16:creationId xmlns:a16="http://schemas.microsoft.com/office/drawing/2014/main" id="{68A655A8-60C2-27A4-4BE5-81D90285D23E}"/>
                  </a:ext>
                </a:extLst>
              </p:cNvPr>
              <p:cNvSpPr txBox="1">
                <a:spLocks noRot="1" noChangeAspect="1" noMove="1" noResize="1" noEditPoints="1" noAdjustHandles="1" noChangeArrowheads="1" noChangeShapeType="1" noTextEdit="1"/>
              </p:cNvSpPr>
              <p:nvPr/>
            </p:nvSpPr>
            <p:spPr>
              <a:xfrm>
                <a:off x="5501495" y="3544966"/>
                <a:ext cx="3329798" cy="369332"/>
              </a:xfrm>
              <a:prstGeom prst="rect">
                <a:avLst/>
              </a:prstGeom>
              <a:blipFill>
                <a:blip r:embed="rId8"/>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2469602-30D1-F708-AEB4-B388628720E7}"/>
                  </a:ext>
                </a:extLst>
              </p:cNvPr>
              <p:cNvSpPr txBox="1"/>
              <p:nvPr/>
            </p:nvSpPr>
            <p:spPr>
              <a:xfrm>
                <a:off x="5335841" y="4447842"/>
                <a:ext cx="3329798" cy="369332"/>
              </a:xfrm>
              <a:prstGeom prst="rect">
                <a:avLst/>
              </a:prstGeom>
              <a:noFill/>
            </p:spPr>
            <p:txBody>
              <a:bodyPr wrap="square" rtlCol="0">
                <a:spAutoFit/>
              </a:bodyPr>
              <a:lstStyle/>
              <a:p>
                <a:pPr algn="ctr"/>
                <a:r>
                  <a:rPr lang="en-GB" dirty="0">
                    <a:solidFill>
                      <a:srgbClr val="FF0000"/>
                    </a:solidFill>
                  </a:rPr>
                  <a:t>120 </a:t>
                </a:r>
                <a14:m>
                  <m:oMath xmlns:m="http://schemas.openxmlformats.org/officeDocument/2006/math">
                    <m:r>
                      <a:rPr lang="en-GB" b="0" i="1" smtClean="0">
                        <a:solidFill>
                          <a:srgbClr val="FF0000"/>
                        </a:solidFill>
                        <a:latin typeface="Cambria Math" panose="02040503050406030204" pitchFamily="18" charset="0"/>
                      </a:rPr>
                      <m:t>÷ </m:t>
                    </m:r>
                  </m:oMath>
                </a14:m>
                <a:r>
                  <a:rPr lang="en-GB" dirty="0">
                    <a:solidFill>
                      <a:srgbClr val="FF0000"/>
                    </a:solidFill>
                  </a:rPr>
                  <a:t>5 </a:t>
                </a:r>
                <a14:m>
                  <m:oMath xmlns:m="http://schemas.openxmlformats.org/officeDocument/2006/math">
                    <m:r>
                      <a:rPr lang="en-GB" b="0" i="1" smtClean="0">
                        <a:solidFill>
                          <a:srgbClr val="FF0000"/>
                        </a:solidFill>
                        <a:latin typeface="Cambria Math" panose="02040503050406030204" pitchFamily="18" charset="0"/>
                      </a:rPr>
                      <m:t>= </m:t>
                    </m:r>
                  </m:oMath>
                </a14:m>
                <a:r>
                  <a:rPr lang="en-GB" dirty="0">
                    <a:solidFill>
                      <a:srgbClr val="FF0000"/>
                    </a:solidFill>
                  </a:rPr>
                  <a:t>24</a:t>
                </a:r>
              </a:p>
            </p:txBody>
          </p:sp>
        </mc:Choice>
        <mc:Fallback xmlns="">
          <p:sp>
            <p:nvSpPr>
              <p:cNvPr id="31" name="TextBox 30">
                <a:extLst>
                  <a:ext uri="{FF2B5EF4-FFF2-40B4-BE49-F238E27FC236}">
                    <a16:creationId xmlns:a16="http://schemas.microsoft.com/office/drawing/2014/main" id="{32469602-30D1-F708-AEB4-B388628720E7}"/>
                  </a:ext>
                </a:extLst>
              </p:cNvPr>
              <p:cNvSpPr txBox="1">
                <a:spLocks noRot="1" noChangeAspect="1" noMove="1" noResize="1" noEditPoints="1" noAdjustHandles="1" noChangeArrowheads="1" noChangeShapeType="1" noTextEdit="1"/>
              </p:cNvSpPr>
              <p:nvPr/>
            </p:nvSpPr>
            <p:spPr>
              <a:xfrm>
                <a:off x="5335841" y="4447842"/>
                <a:ext cx="3329798" cy="369332"/>
              </a:xfrm>
              <a:prstGeom prst="rect">
                <a:avLst/>
              </a:prstGeom>
              <a:blipFill>
                <a:blip r:embed="rId9"/>
                <a:stretch>
                  <a:fillRect t="-10000" b="-26667"/>
                </a:stretch>
              </a:blipFill>
            </p:spPr>
            <p:txBody>
              <a:bodyPr/>
              <a:lstStyle/>
              <a:p>
                <a:r>
                  <a:rPr lang="en-GB">
                    <a:noFill/>
                  </a:rPr>
                  <a:t> </a:t>
                </a:r>
              </a:p>
            </p:txBody>
          </p:sp>
        </mc:Fallback>
      </mc:AlternateContent>
      <p:sp>
        <p:nvSpPr>
          <p:cNvPr id="32" name="TextBox 31">
            <a:extLst>
              <a:ext uri="{FF2B5EF4-FFF2-40B4-BE49-F238E27FC236}">
                <a16:creationId xmlns:a16="http://schemas.microsoft.com/office/drawing/2014/main" id="{6481A945-19F5-3B3D-FE4A-6F2D2B00B066}"/>
              </a:ext>
            </a:extLst>
          </p:cNvPr>
          <p:cNvSpPr txBox="1"/>
          <p:nvPr/>
        </p:nvSpPr>
        <p:spPr>
          <a:xfrm>
            <a:off x="6142412" y="3996404"/>
            <a:ext cx="1940314" cy="369332"/>
          </a:xfrm>
          <a:prstGeom prst="rect">
            <a:avLst/>
          </a:prstGeom>
          <a:noFill/>
        </p:spPr>
        <p:txBody>
          <a:bodyPr wrap="square" rtlCol="0">
            <a:spAutoFit/>
          </a:bodyPr>
          <a:lstStyle/>
          <a:p>
            <a:pPr algn="ctr"/>
            <a:r>
              <a:rPr lang="en-GB" dirty="0">
                <a:solidFill>
                  <a:srgbClr val="FF0000"/>
                </a:solidFill>
              </a:rPr>
              <a:t>5 parts in total</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C43C568-CE90-F9E8-9891-D0B38289B5D7}"/>
                  </a:ext>
                </a:extLst>
              </p:cNvPr>
              <p:cNvSpPr txBox="1"/>
              <p:nvPr/>
            </p:nvSpPr>
            <p:spPr>
              <a:xfrm>
                <a:off x="5400103" y="4899280"/>
                <a:ext cx="3329798" cy="369332"/>
              </a:xfrm>
              <a:prstGeom prst="rect">
                <a:avLst/>
              </a:prstGeom>
              <a:noFill/>
            </p:spPr>
            <p:txBody>
              <a:bodyPr wrap="square" rtlCol="0">
                <a:spAutoFit/>
              </a:bodyPr>
              <a:lstStyle/>
              <a:p>
                <a:pPr algn="ctr"/>
                <a:r>
                  <a:rPr lang="en-GB" dirty="0">
                    <a:solidFill>
                      <a:srgbClr val="FF0000"/>
                    </a:solidFill>
                  </a:rPr>
                  <a:t>24 </a:t>
                </a:r>
                <a14:m>
                  <m:oMath xmlns:m="http://schemas.openxmlformats.org/officeDocument/2006/math">
                    <m:r>
                      <a:rPr lang="en-GB" b="0" i="1" smtClean="0">
                        <a:solidFill>
                          <a:srgbClr val="FF0000"/>
                        </a:solidFill>
                        <a:latin typeface="Cambria Math" panose="02040503050406030204" pitchFamily="18" charset="0"/>
                      </a:rPr>
                      <m:t>×</m:t>
                    </m:r>
                    <m:r>
                      <a:rPr lang="en-GB" b="0" i="0" smtClean="0">
                        <a:solidFill>
                          <a:srgbClr val="FF0000"/>
                        </a:solidFill>
                        <a:latin typeface="Cambria Math" panose="02040503050406030204" pitchFamily="18" charset="0"/>
                      </a:rPr>
                      <m:t> </m:t>
                    </m:r>
                  </m:oMath>
                </a14:m>
                <a:r>
                  <a:rPr lang="en-GB" dirty="0">
                    <a:solidFill>
                      <a:srgbClr val="FF0000"/>
                    </a:solidFill>
                  </a:rPr>
                  <a:t>3 </a:t>
                </a:r>
                <a14:m>
                  <m:oMath xmlns:m="http://schemas.openxmlformats.org/officeDocument/2006/math">
                    <m:r>
                      <a:rPr lang="en-GB" b="0" i="1" smtClean="0">
                        <a:solidFill>
                          <a:srgbClr val="FF0000"/>
                        </a:solidFill>
                        <a:latin typeface="Cambria Math" panose="02040503050406030204" pitchFamily="18" charset="0"/>
                      </a:rPr>
                      <m:t>=</m:t>
                    </m:r>
                  </m:oMath>
                </a14:m>
                <a:r>
                  <a:rPr lang="en-GB" dirty="0">
                    <a:solidFill>
                      <a:srgbClr val="FF0000"/>
                    </a:solidFill>
                  </a:rPr>
                  <a:t> 72</a:t>
                </a:r>
              </a:p>
            </p:txBody>
          </p:sp>
        </mc:Choice>
        <mc:Fallback xmlns="">
          <p:sp>
            <p:nvSpPr>
              <p:cNvPr id="33" name="TextBox 32">
                <a:extLst>
                  <a:ext uri="{FF2B5EF4-FFF2-40B4-BE49-F238E27FC236}">
                    <a16:creationId xmlns:a16="http://schemas.microsoft.com/office/drawing/2014/main" id="{BC43C568-CE90-F9E8-9891-D0B38289B5D7}"/>
                  </a:ext>
                </a:extLst>
              </p:cNvPr>
              <p:cNvSpPr txBox="1">
                <a:spLocks noRot="1" noChangeAspect="1" noMove="1" noResize="1" noEditPoints="1" noAdjustHandles="1" noChangeArrowheads="1" noChangeShapeType="1" noTextEdit="1"/>
              </p:cNvSpPr>
              <p:nvPr/>
            </p:nvSpPr>
            <p:spPr>
              <a:xfrm>
                <a:off x="5400103" y="4899280"/>
                <a:ext cx="3329798" cy="369332"/>
              </a:xfrm>
              <a:prstGeom prst="rect">
                <a:avLst/>
              </a:prstGeom>
              <a:blipFill>
                <a:blip r:embed="rId10"/>
                <a:stretch>
                  <a:fillRect t="-10000" b="-26667"/>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F62D29B8-BE26-DAAE-C11C-BE1AADE5FF64}"/>
              </a:ext>
            </a:extLst>
          </p:cNvPr>
          <p:cNvCxnSpPr>
            <a:cxnSpLocks/>
          </p:cNvCxnSpPr>
          <p:nvPr/>
        </p:nvCxnSpPr>
        <p:spPr>
          <a:xfrm>
            <a:off x="4932200" y="2734491"/>
            <a:ext cx="0" cy="3544389"/>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275616F-1203-9D94-2070-3F88E8E1D2DB}"/>
              </a:ext>
            </a:extLst>
          </p:cNvPr>
          <p:cNvSpPr txBox="1"/>
          <p:nvPr/>
        </p:nvSpPr>
        <p:spPr>
          <a:xfrm>
            <a:off x="5527752" y="5350720"/>
            <a:ext cx="3329798" cy="369332"/>
          </a:xfrm>
          <a:prstGeom prst="rect">
            <a:avLst/>
          </a:prstGeom>
          <a:noFill/>
        </p:spPr>
        <p:txBody>
          <a:bodyPr wrap="square" rtlCol="0">
            <a:spAutoFit/>
          </a:bodyPr>
          <a:lstStyle/>
          <a:p>
            <a:pPr algn="ctr"/>
            <a:r>
              <a:rPr lang="en-GB" dirty="0">
                <a:solidFill>
                  <a:srgbClr val="FF0000"/>
                </a:solidFill>
              </a:rPr>
              <a:t>Yes Santa has enough toys.</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120F393-4C97-ED2A-1DC8-F00E122AC7F0}"/>
                  </a:ext>
                </a:extLst>
              </p:cNvPr>
              <p:cNvSpPr txBox="1"/>
              <p:nvPr/>
            </p:nvSpPr>
            <p:spPr>
              <a:xfrm>
                <a:off x="1158488" y="5717179"/>
                <a:ext cx="2070340" cy="369332"/>
              </a:xfrm>
              <a:prstGeom prst="rect">
                <a:avLst/>
              </a:prstGeom>
              <a:noFill/>
            </p:spPr>
            <p:txBody>
              <a:bodyPr wrap="square">
                <a:spAutoFit/>
              </a:bodyPr>
              <a:lstStyle/>
              <a:p>
                <a:pPr algn="r"/>
                <a:r>
                  <a:rPr lang="en-GB" dirty="0">
                    <a:solidFill>
                      <a:srgbClr val="FF0000"/>
                    </a:solidFill>
                  </a:rPr>
                  <a:t>85 </a:t>
                </a:r>
                <a14:m>
                  <m:oMath xmlns:m="http://schemas.openxmlformats.org/officeDocument/2006/math">
                    <m:r>
                      <a:rPr lang="en-GB" i="1" smtClean="0">
                        <a:solidFill>
                          <a:srgbClr val="FF0000"/>
                        </a:solidFill>
                        <a:latin typeface="Cambria Math" panose="02040503050406030204" pitchFamily="18" charset="0"/>
                        <a:ea typeface="Cambria Math" panose="02040503050406030204" pitchFamily="18" charset="0"/>
                      </a:rPr>
                      <m:t>&gt;</m:t>
                    </m:r>
                  </m:oMath>
                </a14:m>
                <a:r>
                  <a:rPr lang="en-GB" dirty="0">
                    <a:solidFill>
                      <a:srgbClr val="FF0000"/>
                    </a:solidFill>
                  </a:rPr>
                  <a:t> 72</a:t>
                </a:r>
              </a:p>
            </p:txBody>
          </p:sp>
        </mc:Choice>
        <mc:Fallback xmlns="">
          <p:sp>
            <p:nvSpPr>
              <p:cNvPr id="37" name="TextBox 36">
                <a:extLst>
                  <a:ext uri="{FF2B5EF4-FFF2-40B4-BE49-F238E27FC236}">
                    <a16:creationId xmlns:a16="http://schemas.microsoft.com/office/drawing/2014/main" id="{A120F393-4C97-ED2A-1DC8-F00E122AC7F0}"/>
                  </a:ext>
                </a:extLst>
              </p:cNvPr>
              <p:cNvSpPr txBox="1">
                <a:spLocks noRot="1" noChangeAspect="1" noMove="1" noResize="1" noEditPoints="1" noAdjustHandles="1" noChangeArrowheads="1" noChangeShapeType="1" noTextEdit="1"/>
              </p:cNvSpPr>
              <p:nvPr/>
            </p:nvSpPr>
            <p:spPr>
              <a:xfrm>
                <a:off x="1158488" y="5717179"/>
                <a:ext cx="2070340" cy="369332"/>
              </a:xfrm>
              <a:prstGeom prst="rect">
                <a:avLst/>
              </a:prstGeom>
              <a:blipFill>
                <a:blip r:embed="rId11"/>
                <a:stretch>
                  <a:fillRect t="-10000" r="-2353" b="-26667"/>
                </a:stretch>
              </a:blipFill>
            </p:spPr>
            <p:txBody>
              <a:bodyPr/>
              <a:lstStyle/>
              <a:p>
                <a:r>
                  <a:rPr lang="en-GB">
                    <a:noFill/>
                  </a:rPr>
                  <a:t> </a:t>
                </a:r>
              </a:p>
            </p:txBody>
          </p:sp>
        </mc:Fallback>
      </mc:AlternateContent>
    </p:spTree>
    <p:extLst>
      <p:ext uri="{BB962C8B-B14F-4D97-AF65-F5344CB8AC3E}">
        <p14:creationId xmlns:p14="http://schemas.microsoft.com/office/powerpoint/2010/main" val="1120489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1" name="TextBox 10">
            <a:extLst>
              <a:ext uri="{FF2B5EF4-FFF2-40B4-BE49-F238E27FC236}">
                <a16:creationId xmlns:a16="http://schemas.microsoft.com/office/drawing/2014/main" id="{269CC7B8-4B15-587B-03DA-509B27CA4C43}"/>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15</a:t>
            </a:r>
            <a:endParaRPr lang="en-GB" sz="2400" b="1" dirty="0">
              <a:solidFill>
                <a:schemeClr val="bg1"/>
              </a:solidFill>
            </a:endParaRPr>
          </a:p>
        </p:txBody>
      </p:sp>
      <p:pic>
        <p:nvPicPr>
          <p:cNvPr id="12" name="Picture 11" descr="A red and white hat&#10;&#10;Description automatically generated">
            <a:extLst>
              <a:ext uri="{FF2B5EF4-FFF2-40B4-BE49-F238E27FC236}">
                <a16:creationId xmlns:a16="http://schemas.microsoft.com/office/drawing/2014/main" id="{34EB3F9F-CD61-BC1C-149E-E8A1D48B6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14" name="Picture 13" descr="A green and red holly leaves&#10;&#10;Description automatically generated">
            <a:extLst>
              <a:ext uri="{FF2B5EF4-FFF2-40B4-BE49-F238E27FC236}">
                <a16:creationId xmlns:a16="http://schemas.microsoft.com/office/drawing/2014/main" id="{FA9E3D7C-F182-37A2-02E4-6550288201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sp>
        <p:nvSpPr>
          <p:cNvPr id="6" name="Speech Bubble: Rectangle with Corners Rounded 5">
            <a:extLst>
              <a:ext uri="{FF2B5EF4-FFF2-40B4-BE49-F238E27FC236}">
                <a16:creationId xmlns:a16="http://schemas.microsoft.com/office/drawing/2014/main" id="{F35F035C-1FF8-0B69-2A98-96ADC8D13479}"/>
              </a:ext>
            </a:extLst>
          </p:cNvPr>
          <p:cNvSpPr/>
          <p:nvPr/>
        </p:nvSpPr>
        <p:spPr>
          <a:xfrm>
            <a:off x="1168289" y="2070626"/>
            <a:ext cx="7555121" cy="1942161"/>
          </a:xfrm>
          <a:prstGeom prst="wedgeRoundRectCallout">
            <a:avLst>
              <a:gd name="adj1" fmla="val -1665"/>
              <a:gd name="adj2" fmla="val 71215"/>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Drawing a bar model to represent the ratio can be a helpful tool to help students visualise the equal parts. This can help students focus on solving the problem and reduce the cognitive load.</a:t>
            </a:r>
          </a:p>
        </p:txBody>
      </p:sp>
    </p:spTree>
    <p:extLst>
      <p:ext uri="{BB962C8B-B14F-4D97-AF65-F5344CB8AC3E}">
        <p14:creationId xmlns:p14="http://schemas.microsoft.com/office/powerpoint/2010/main" val="208082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206C3C-7A02-FA62-3365-3780DA8C8193}"/>
              </a:ext>
            </a:extLst>
          </p:cNvPr>
          <p:cNvSpPr/>
          <p:nvPr/>
        </p:nvSpPr>
        <p:spPr>
          <a:xfrm>
            <a:off x="178997" y="2818075"/>
            <a:ext cx="9433795" cy="382495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19" name="TextBox 18">
            <a:extLst>
              <a:ext uri="{FF2B5EF4-FFF2-40B4-BE49-F238E27FC236}">
                <a16:creationId xmlns:a16="http://schemas.microsoft.com/office/drawing/2014/main" id="{1BD2320C-6977-C540-7453-0C70843124D4}"/>
              </a:ext>
            </a:extLst>
          </p:cNvPr>
          <p:cNvSpPr txBox="1"/>
          <p:nvPr/>
        </p:nvSpPr>
        <p:spPr>
          <a:xfrm>
            <a:off x="178997" y="723188"/>
            <a:ext cx="8135067" cy="2031325"/>
          </a:xfrm>
          <a:prstGeom prst="rect">
            <a:avLst/>
          </a:prstGeom>
          <a:noFill/>
        </p:spPr>
        <p:txBody>
          <a:bodyPr wrap="square" rtlCol="0">
            <a:spAutoFit/>
          </a:bodyPr>
          <a:lstStyle/>
          <a:p>
            <a:pPr lvl="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100 people were asked if they preferred Christmas pudding or mince pies.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56 of the people were male.</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rest were female.</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23 females preferred mince pies.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59 people preferred Christmas pudding.</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One of the people is chosen at random.</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is the probability that they are a male who prefers mince pies?</a:t>
            </a: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1" name="TextBox 10">
            <a:extLst>
              <a:ext uri="{FF2B5EF4-FFF2-40B4-BE49-F238E27FC236}">
                <a16:creationId xmlns:a16="http://schemas.microsoft.com/office/drawing/2014/main" id="{269CC7B8-4B15-587B-03DA-509B27CA4C43}"/>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16</a:t>
            </a:r>
            <a:endParaRPr lang="en-GB" sz="2400" b="1" dirty="0">
              <a:solidFill>
                <a:schemeClr val="bg1"/>
              </a:solidFill>
            </a:endParaRPr>
          </a:p>
        </p:txBody>
      </p:sp>
      <p:pic>
        <p:nvPicPr>
          <p:cNvPr id="12" name="Picture 11" descr="A red and white hat&#10;&#10;Description automatically generated">
            <a:extLst>
              <a:ext uri="{FF2B5EF4-FFF2-40B4-BE49-F238E27FC236}">
                <a16:creationId xmlns:a16="http://schemas.microsoft.com/office/drawing/2014/main" id="{34EB3F9F-CD61-BC1C-149E-E8A1D48B6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21" name="Picture 20" descr="A green and red holly leaves&#10;&#10;Description automatically generated">
            <a:extLst>
              <a:ext uri="{FF2B5EF4-FFF2-40B4-BE49-F238E27FC236}">
                <a16:creationId xmlns:a16="http://schemas.microsoft.com/office/drawing/2014/main" id="{40B6C7A2-BF51-52A6-2335-7B6EC1AD22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spTree>
    <p:extLst>
      <p:ext uri="{BB962C8B-B14F-4D97-AF65-F5344CB8AC3E}">
        <p14:creationId xmlns:p14="http://schemas.microsoft.com/office/powerpoint/2010/main" val="2064973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24D9D5C-749C-B6C2-27A0-589E0B82D1A9}"/>
              </a:ext>
            </a:extLst>
          </p:cNvPr>
          <p:cNvSpPr/>
          <p:nvPr/>
        </p:nvSpPr>
        <p:spPr>
          <a:xfrm>
            <a:off x="178997" y="2818075"/>
            <a:ext cx="9433795" cy="382495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ABFF9C2-1C1C-18AA-C812-2F58617EB9A7}"/>
                  </a:ext>
                </a:extLst>
              </p:cNvPr>
              <p:cNvSpPr txBox="1"/>
              <p:nvPr/>
            </p:nvSpPr>
            <p:spPr>
              <a:xfrm>
                <a:off x="481778" y="5980415"/>
                <a:ext cx="8676800" cy="485902"/>
              </a:xfrm>
              <a:prstGeom prst="rect">
                <a:avLst/>
              </a:prstGeom>
              <a:noFill/>
            </p:spPr>
            <p:txBody>
              <a:bodyPr wrap="square" rtlCol="0">
                <a:spAutoFit/>
              </a:bodyPr>
              <a:lstStyle/>
              <a:p>
                <a:pPr algn="ctr"/>
                <a:r>
                  <a:rPr lang="en-GB" sz="1800" dirty="0">
                    <a:solidFill>
                      <a:srgbClr val="FF0000"/>
                    </a:solidFill>
                  </a:rPr>
                  <a:t>The probability of being a male who prefers mince pies is </a:t>
                </a:r>
                <a14:m>
                  <m:oMath xmlns:m="http://schemas.openxmlformats.org/officeDocument/2006/math">
                    <m:f>
                      <m:fPr>
                        <m:ctrlPr>
                          <a:rPr lang="en-GB" sz="1800" i="1" smtClean="0">
                            <a:solidFill>
                              <a:srgbClr val="FF0000"/>
                            </a:solidFill>
                            <a:latin typeface="Cambria Math" panose="02040503050406030204" pitchFamily="18" charset="0"/>
                          </a:rPr>
                        </m:ctrlPr>
                      </m:fPr>
                      <m:num>
                        <m:r>
                          <a:rPr lang="en-GB" sz="1800" b="0" i="1" smtClean="0">
                            <a:solidFill>
                              <a:srgbClr val="FF0000"/>
                            </a:solidFill>
                            <a:latin typeface="Cambria Math" panose="02040503050406030204" pitchFamily="18" charset="0"/>
                          </a:rPr>
                          <m:t>18</m:t>
                        </m:r>
                      </m:num>
                      <m:den>
                        <m:r>
                          <a:rPr lang="en-GB" sz="1800" b="0" i="1" smtClean="0">
                            <a:solidFill>
                              <a:srgbClr val="FF0000"/>
                            </a:solidFill>
                            <a:latin typeface="Cambria Math" panose="02040503050406030204" pitchFamily="18" charset="0"/>
                          </a:rPr>
                          <m:t>100</m:t>
                        </m:r>
                      </m:den>
                    </m:f>
                  </m:oMath>
                </a14:m>
                <a:r>
                  <a:rPr lang="en-GB" sz="1800" dirty="0">
                    <a:solidFill>
                      <a:srgbClr val="FF0000"/>
                    </a:solidFill>
                  </a:rPr>
                  <a:t> </a:t>
                </a:r>
                <a14:m>
                  <m:oMath xmlns:m="http://schemas.openxmlformats.org/officeDocument/2006/math">
                    <m:r>
                      <a:rPr lang="en-GB" sz="1800" i="1" dirty="0" smtClean="0">
                        <a:solidFill>
                          <a:srgbClr val="FF0000"/>
                        </a:solidFill>
                        <a:latin typeface="Cambria Math" panose="02040503050406030204" pitchFamily="18" charset="0"/>
                      </a:rPr>
                      <m:t>=</m:t>
                    </m:r>
                  </m:oMath>
                </a14:m>
                <a:r>
                  <a:rPr lang="en-GB" sz="1800" dirty="0">
                    <a:solidFill>
                      <a:srgbClr val="FF0000"/>
                    </a:solidFill>
                  </a:rPr>
                  <a:t> </a:t>
                </a:r>
                <a14:m>
                  <m:oMath xmlns:m="http://schemas.openxmlformats.org/officeDocument/2006/math">
                    <m:f>
                      <m:fPr>
                        <m:ctrlPr>
                          <a:rPr lang="en-GB" sz="1800" i="1" smtClean="0">
                            <a:solidFill>
                              <a:srgbClr val="FF0000"/>
                            </a:solidFill>
                            <a:latin typeface="Cambria Math" panose="02040503050406030204" pitchFamily="18" charset="0"/>
                          </a:rPr>
                        </m:ctrlPr>
                      </m:fPr>
                      <m:num>
                        <m:r>
                          <a:rPr lang="en-GB" sz="1800" b="0" i="1" smtClean="0">
                            <a:solidFill>
                              <a:srgbClr val="FF0000"/>
                            </a:solidFill>
                            <a:latin typeface="Cambria Math" panose="02040503050406030204" pitchFamily="18" charset="0"/>
                          </a:rPr>
                          <m:t>9</m:t>
                        </m:r>
                      </m:num>
                      <m:den>
                        <m:r>
                          <a:rPr lang="en-GB" sz="1800" b="0" i="1" smtClean="0">
                            <a:solidFill>
                              <a:srgbClr val="FF0000"/>
                            </a:solidFill>
                            <a:latin typeface="Cambria Math" panose="02040503050406030204" pitchFamily="18" charset="0"/>
                          </a:rPr>
                          <m:t>50</m:t>
                        </m:r>
                      </m:den>
                    </m:f>
                  </m:oMath>
                </a14:m>
                <a:r>
                  <a:rPr lang="en-GB" sz="1800" dirty="0">
                    <a:solidFill>
                      <a:srgbClr val="FF0000"/>
                    </a:solidFill>
                  </a:rPr>
                  <a:t> </a:t>
                </a:r>
              </a:p>
            </p:txBody>
          </p:sp>
        </mc:Choice>
        <mc:Fallback xmlns="">
          <p:sp>
            <p:nvSpPr>
              <p:cNvPr id="71" name="TextBox 70">
                <a:extLst>
                  <a:ext uri="{FF2B5EF4-FFF2-40B4-BE49-F238E27FC236}">
                    <a16:creationId xmlns:a16="http://schemas.microsoft.com/office/drawing/2014/main" id="{0ABFF9C2-1C1C-18AA-C812-2F58617EB9A7}"/>
                  </a:ext>
                </a:extLst>
              </p:cNvPr>
              <p:cNvSpPr txBox="1">
                <a:spLocks noRot="1" noChangeAspect="1" noMove="1" noResize="1" noEditPoints="1" noAdjustHandles="1" noChangeArrowheads="1" noChangeShapeType="1" noTextEdit="1"/>
              </p:cNvSpPr>
              <p:nvPr/>
            </p:nvSpPr>
            <p:spPr>
              <a:xfrm>
                <a:off x="481778" y="5980415"/>
                <a:ext cx="8676800" cy="485902"/>
              </a:xfrm>
              <a:prstGeom prst="rect">
                <a:avLst/>
              </a:prstGeom>
              <a:blipFill>
                <a:blip r:embed="rId3"/>
                <a:stretch>
                  <a:fillRect b="-7500"/>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269CC7B8-4B15-587B-03DA-509B27CA4C43}"/>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16</a:t>
            </a:r>
            <a:endParaRPr lang="en-GB" sz="2400" b="1" dirty="0">
              <a:solidFill>
                <a:schemeClr val="bg1"/>
              </a:solidFill>
            </a:endParaRPr>
          </a:p>
        </p:txBody>
      </p:sp>
      <p:pic>
        <p:nvPicPr>
          <p:cNvPr id="12" name="Picture 11" descr="A red and white hat&#10;&#10;Description automatically generated">
            <a:extLst>
              <a:ext uri="{FF2B5EF4-FFF2-40B4-BE49-F238E27FC236}">
                <a16:creationId xmlns:a16="http://schemas.microsoft.com/office/drawing/2014/main" id="{34EB3F9F-CD61-BC1C-149E-E8A1D48B6A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21" name="Picture 20" descr="A green and red holly leaves&#10;&#10;Description automatically generated">
            <a:extLst>
              <a:ext uri="{FF2B5EF4-FFF2-40B4-BE49-F238E27FC236}">
                <a16:creationId xmlns:a16="http://schemas.microsoft.com/office/drawing/2014/main" id="{E411F0A6-668B-4D92-8559-1248867D6E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graphicFrame>
        <p:nvGraphicFramePr>
          <p:cNvPr id="23" name="Table 22">
            <a:extLst>
              <a:ext uri="{FF2B5EF4-FFF2-40B4-BE49-F238E27FC236}">
                <a16:creationId xmlns:a16="http://schemas.microsoft.com/office/drawing/2014/main" id="{CA2FA9EF-8ECF-906C-3DE6-D58ABA69D032}"/>
              </a:ext>
            </a:extLst>
          </p:cNvPr>
          <p:cNvGraphicFramePr>
            <a:graphicFrameLocks noGrp="1"/>
          </p:cNvGraphicFramePr>
          <p:nvPr/>
        </p:nvGraphicFramePr>
        <p:xfrm>
          <a:off x="2748886" y="3374208"/>
          <a:ext cx="4408228" cy="2194743"/>
        </p:xfrm>
        <a:graphic>
          <a:graphicData uri="http://schemas.openxmlformats.org/drawingml/2006/table">
            <a:tbl>
              <a:tblPr firstRow="1" bandRow="1">
                <a:tableStyleId>{5C22544A-7EE6-4342-B048-85BDC9FD1C3A}</a:tableStyleId>
              </a:tblPr>
              <a:tblGrid>
                <a:gridCol w="1102057">
                  <a:extLst>
                    <a:ext uri="{9D8B030D-6E8A-4147-A177-3AD203B41FA5}">
                      <a16:colId xmlns:a16="http://schemas.microsoft.com/office/drawing/2014/main" val="4086623845"/>
                    </a:ext>
                  </a:extLst>
                </a:gridCol>
                <a:gridCol w="1102057">
                  <a:extLst>
                    <a:ext uri="{9D8B030D-6E8A-4147-A177-3AD203B41FA5}">
                      <a16:colId xmlns:a16="http://schemas.microsoft.com/office/drawing/2014/main" val="3450734448"/>
                    </a:ext>
                  </a:extLst>
                </a:gridCol>
                <a:gridCol w="1102057">
                  <a:extLst>
                    <a:ext uri="{9D8B030D-6E8A-4147-A177-3AD203B41FA5}">
                      <a16:colId xmlns:a16="http://schemas.microsoft.com/office/drawing/2014/main" val="3046276106"/>
                    </a:ext>
                  </a:extLst>
                </a:gridCol>
                <a:gridCol w="1102057">
                  <a:extLst>
                    <a:ext uri="{9D8B030D-6E8A-4147-A177-3AD203B41FA5}">
                      <a16:colId xmlns:a16="http://schemas.microsoft.com/office/drawing/2014/main" val="1495680434"/>
                    </a:ext>
                  </a:extLst>
                </a:gridCol>
              </a:tblGrid>
              <a:tr h="538541">
                <a:tc>
                  <a:txBody>
                    <a:bodyPr/>
                    <a:lstStyle/>
                    <a:p>
                      <a:endParaRPr lang="en-GB" sz="16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0" dirty="0">
                          <a:solidFill>
                            <a:schemeClr val="tx1"/>
                          </a:solidFill>
                        </a:rPr>
                        <a:t>Christmas puddings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solidFill>
                        </a:rPr>
                        <a:t>Mince</a:t>
                      </a:r>
                    </a:p>
                    <a:p>
                      <a:pPr algn="ctr"/>
                      <a:r>
                        <a:rPr lang="en-GB" sz="1600" b="0" dirty="0">
                          <a:solidFill>
                            <a:schemeClr val="tx1"/>
                          </a:solidFill>
                        </a:rPr>
                        <a:t> pies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16421699"/>
                  </a:ext>
                </a:extLst>
              </a:tr>
              <a:tr h="538541">
                <a:tc>
                  <a:txBody>
                    <a:bodyPr/>
                    <a:lstStyle/>
                    <a:p>
                      <a:pPr algn="ctr"/>
                      <a:r>
                        <a:rPr lang="en-GB" sz="1600" b="0" dirty="0">
                          <a:solidFill>
                            <a:schemeClr val="tx1"/>
                          </a:solidFill>
                        </a:rPr>
                        <a:t>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rgbClr val="FF0000"/>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1602300"/>
                  </a:ext>
                </a:extLst>
              </a:tr>
              <a:tr h="538541">
                <a:tc>
                  <a:txBody>
                    <a:bodyPr/>
                    <a:lstStyle/>
                    <a:p>
                      <a:pPr algn="ctr"/>
                      <a:r>
                        <a:rPr lang="en-GB" sz="1600" b="0" dirty="0">
                          <a:solidFill>
                            <a:schemeClr val="tx1"/>
                          </a:solidFill>
                        </a:rPr>
                        <a:t>Female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solidFill>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2309589"/>
                  </a:ext>
                </a:extLst>
              </a:tr>
              <a:tr h="538541">
                <a:tc>
                  <a:txBody>
                    <a:bodyPr/>
                    <a:lstStyle/>
                    <a:p>
                      <a:pPr algn="ctr"/>
                      <a:r>
                        <a:rPr lang="en-GB" sz="1600" b="1"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1" dirty="0">
                          <a:solidFill>
                            <a:schemeClr val="tx1"/>
                          </a:solidFill>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1"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7578942"/>
                  </a:ext>
                </a:extLst>
              </a:tr>
            </a:tbl>
          </a:graphicData>
        </a:graphic>
      </p:graphicFrame>
      <p:sp>
        <p:nvSpPr>
          <p:cNvPr id="24" name="TextBox 23">
            <a:extLst>
              <a:ext uri="{FF2B5EF4-FFF2-40B4-BE49-F238E27FC236}">
                <a16:creationId xmlns:a16="http://schemas.microsoft.com/office/drawing/2014/main" id="{6AFF929F-71D7-BD49-0174-3F6A8968D3F3}"/>
              </a:ext>
            </a:extLst>
          </p:cNvPr>
          <p:cNvSpPr txBox="1"/>
          <p:nvPr/>
        </p:nvSpPr>
        <p:spPr>
          <a:xfrm>
            <a:off x="178997" y="723188"/>
            <a:ext cx="8135067" cy="2031325"/>
          </a:xfrm>
          <a:prstGeom prst="rect">
            <a:avLst/>
          </a:prstGeom>
          <a:noFill/>
        </p:spPr>
        <p:txBody>
          <a:bodyPr wrap="square" rtlCol="0">
            <a:spAutoFit/>
          </a:bodyPr>
          <a:lstStyle/>
          <a:p>
            <a:pPr lvl="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100 people were asked if they preferred Christmas pudding or mince pies.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56 of the people were male.</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rest were female.</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23 females preferred mince pies.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59 people preferred Christmas pudding.</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One of the people is chosen at random.</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is the probability that they are a male who prefers mince pies?</a:t>
            </a:r>
          </a:p>
        </p:txBody>
      </p:sp>
    </p:spTree>
    <p:extLst>
      <p:ext uri="{BB962C8B-B14F-4D97-AF65-F5344CB8AC3E}">
        <p14:creationId xmlns:p14="http://schemas.microsoft.com/office/powerpoint/2010/main" val="1107860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1" name="TextBox 10">
            <a:extLst>
              <a:ext uri="{FF2B5EF4-FFF2-40B4-BE49-F238E27FC236}">
                <a16:creationId xmlns:a16="http://schemas.microsoft.com/office/drawing/2014/main" id="{269CC7B8-4B15-587B-03DA-509B27CA4C43}"/>
              </a:ext>
            </a:extLst>
          </p:cNvPr>
          <p:cNvSpPr txBox="1"/>
          <p:nvPr/>
        </p:nvSpPr>
        <p:spPr>
          <a:xfrm>
            <a:off x="289065" y="65910"/>
            <a:ext cx="2993367" cy="523220"/>
          </a:xfrm>
          <a:prstGeom prst="rect">
            <a:avLst/>
          </a:prstGeom>
          <a:noFill/>
        </p:spPr>
        <p:txBody>
          <a:bodyPr wrap="square" rtlCol="0">
            <a:spAutoFit/>
          </a:bodyPr>
          <a:lstStyle/>
          <a:p>
            <a:pPr algn="ctr"/>
            <a:r>
              <a:rPr lang="en-GB" sz="2800" b="1" dirty="0">
                <a:solidFill>
                  <a:schemeClr val="bg1"/>
                </a:solidFill>
              </a:rPr>
              <a:t>ADVENT – Day 16</a:t>
            </a:r>
            <a:endParaRPr lang="en-GB" sz="2400" b="1" dirty="0">
              <a:solidFill>
                <a:schemeClr val="bg1"/>
              </a:solidFill>
            </a:endParaRPr>
          </a:p>
        </p:txBody>
      </p:sp>
      <p:pic>
        <p:nvPicPr>
          <p:cNvPr id="12" name="Picture 11" descr="A red and white hat&#10;&#10;Description automatically generated">
            <a:extLst>
              <a:ext uri="{FF2B5EF4-FFF2-40B4-BE49-F238E27FC236}">
                <a16:creationId xmlns:a16="http://schemas.microsoft.com/office/drawing/2014/main" id="{34EB3F9F-CD61-BC1C-149E-E8A1D48B6A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sp>
        <p:nvSpPr>
          <p:cNvPr id="2" name="Speech Bubble: Rectangle with Corners Rounded 1">
            <a:extLst>
              <a:ext uri="{FF2B5EF4-FFF2-40B4-BE49-F238E27FC236}">
                <a16:creationId xmlns:a16="http://schemas.microsoft.com/office/drawing/2014/main" id="{25A05B21-C80A-7859-B88E-53D9FA91106A}"/>
              </a:ext>
            </a:extLst>
          </p:cNvPr>
          <p:cNvSpPr/>
          <p:nvPr/>
        </p:nvSpPr>
        <p:spPr>
          <a:xfrm>
            <a:off x="454172" y="904295"/>
            <a:ext cx="9022887" cy="2747249"/>
          </a:xfrm>
          <a:prstGeom prst="wedgeRoundRectCallout">
            <a:avLst>
              <a:gd name="adj1" fmla="val 2477"/>
              <a:gd name="adj2" fmla="val 58517"/>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On Day 13, we used a probability tree to represent conditional probability.</a:t>
            </a:r>
            <a:br>
              <a:rPr lang="en-GB" dirty="0">
                <a:solidFill>
                  <a:srgbClr val="009242"/>
                </a:solidFill>
              </a:rPr>
            </a:br>
            <a:endParaRPr lang="en-GB" dirty="0">
              <a:solidFill>
                <a:srgbClr val="009242"/>
              </a:solidFill>
            </a:endParaRPr>
          </a:p>
          <a:p>
            <a:pPr algn="ctr"/>
            <a:r>
              <a:rPr lang="en-GB" dirty="0">
                <a:solidFill>
                  <a:srgbClr val="009242"/>
                </a:solidFill>
              </a:rPr>
              <a:t>Here we use a two-way table to sort data.</a:t>
            </a:r>
          </a:p>
          <a:p>
            <a:pPr algn="ctr"/>
            <a:endParaRPr lang="en-GB" dirty="0">
              <a:solidFill>
                <a:srgbClr val="009242"/>
              </a:solidFill>
            </a:endParaRPr>
          </a:p>
          <a:p>
            <a:pPr algn="ctr"/>
            <a:r>
              <a:rPr lang="en-GB" dirty="0">
                <a:solidFill>
                  <a:srgbClr val="009242"/>
                </a:solidFill>
              </a:rPr>
              <a:t>Students need to be careful use the total number of males (56), but rather to select the males who like mince pies (18) out of the total number of people (100).</a:t>
            </a:r>
          </a:p>
          <a:p>
            <a:pPr algn="ctr"/>
            <a:endParaRPr lang="en-GB" dirty="0">
              <a:solidFill>
                <a:srgbClr val="009242"/>
              </a:solidFill>
            </a:endParaRPr>
          </a:p>
          <a:p>
            <a:pPr algn="ctr"/>
            <a:r>
              <a:rPr lang="en-GB" dirty="0">
                <a:solidFill>
                  <a:srgbClr val="009242"/>
                </a:solidFill>
              </a:rPr>
              <a:t>We can enable or extend students through giving them no table, a table with words, a table with words and 100 total (below) or a table with all given values (below).</a:t>
            </a:r>
          </a:p>
        </p:txBody>
      </p:sp>
      <p:pic>
        <p:nvPicPr>
          <p:cNvPr id="7" name="Picture 6" descr="A green and red holly leaves&#10;&#10;Description automatically generated">
            <a:extLst>
              <a:ext uri="{FF2B5EF4-FFF2-40B4-BE49-F238E27FC236}">
                <a16:creationId xmlns:a16="http://schemas.microsoft.com/office/drawing/2014/main" id="{A9744DC1-94B7-DFF1-4578-712F5816DF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982604" y="220188"/>
            <a:ext cx="528871" cy="388342"/>
          </a:xfrm>
          <a:prstGeom prst="rect">
            <a:avLst/>
          </a:prstGeom>
        </p:spPr>
      </p:pic>
      <p:graphicFrame>
        <p:nvGraphicFramePr>
          <p:cNvPr id="8" name="Table 7">
            <a:extLst>
              <a:ext uri="{FF2B5EF4-FFF2-40B4-BE49-F238E27FC236}">
                <a16:creationId xmlns:a16="http://schemas.microsoft.com/office/drawing/2014/main" id="{6056B187-102F-5BB0-195E-3612A7F30C17}"/>
              </a:ext>
            </a:extLst>
          </p:cNvPr>
          <p:cNvGraphicFramePr>
            <a:graphicFrameLocks noGrp="1"/>
          </p:cNvGraphicFramePr>
          <p:nvPr/>
        </p:nvGraphicFramePr>
        <p:xfrm>
          <a:off x="5141230" y="4299118"/>
          <a:ext cx="4392256" cy="2219919"/>
        </p:xfrm>
        <a:graphic>
          <a:graphicData uri="http://schemas.openxmlformats.org/drawingml/2006/table">
            <a:tbl>
              <a:tblPr firstRow="1" bandRow="1">
                <a:tableStyleId>{5C22544A-7EE6-4342-B048-85BDC9FD1C3A}</a:tableStyleId>
              </a:tblPr>
              <a:tblGrid>
                <a:gridCol w="1098064">
                  <a:extLst>
                    <a:ext uri="{9D8B030D-6E8A-4147-A177-3AD203B41FA5}">
                      <a16:colId xmlns:a16="http://schemas.microsoft.com/office/drawing/2014/main" val="4086623845"/>
                    </a:ext>
                  </a:extLst>
                </a:gridCol>
                <a:gridCol w="1098064">
                  <a:extLst>
                    <a:ext uri="{9D8B030D-6E8A-4147-A177-3AD203B41FA5}">
                      <a16:colId xmlns:a16="http://schemas.microsoft.com/office/drawing/2014/main" val="3450734448"/>
                    </a:ext>
                  </a:extLst>
                </a:gridCol>
                <a:gridCol w="1098064">
                  <a:extLst>
                    <a:ext uri="{9D8B030D-6E8A-4147-A177-3AD203B41FA5}">
                      <a16:colId xmlns:a16="http://schemas.microsoft.com/office/drawing/2014/main" val="3046276106"/>
                    </a:ext>
                  </a:extLst>
                </a:gridCol>
                <a:gridCol w="1098064">
                  <a:extLst>
                    <a:ext uri="{9D8B030D-6E8A-4147-A177-3AD203B41FA5}">
                      <a16:colId xmlns:a16="http://schemas.microsoft.com/office/drawing/2014/main" val="1495680434"/>
                    </a:ext>
                  </a:extLst>
                </a:gridCol>
              </a:tblGrid>
              <a:tr h="604296">
                <a:tc>
                  <a:txBody>
                    <a:bodyPr/>
                    <a:lstStyle/>
                    <a:p>
                      <a:pPr algn="ctr"/>
                      <a:endParaRPr lang="en-GB" sz="16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solidFill>
                        </a:rPr>
                        <a:t>Christmas puddings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solidFill>
                        </a:rPr>
                        <a:t>Mince </a:t>
                      </a:r>
                    </a:p>
                    <a:p>
                      <a:pPr algn="ctr"/>
                      <a:r>
                        <a:rPr lang="en-GB" sz="1600" b="0" dirty="0">
                          <a:solidFill>
                            <a:schemeClr val="tx1"/>
                          </a:solidFill>
                        </a:rPr>
                        <a:t>pies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16421699"/>
                  </a:ext>
                </a:extLst>
              </a:tr>
              <a:tr h="538541">
                <a:tc>
                  <a:txBody>
                    <a:bodyPr/>
                    <a:lstStyle/>
                    <a:p>
                      <a:pPr algn="ctr"/>
                      <a:r>
                        <a:rPr lang="en-GB" sz="1600" b="0" dirty="0">
                          <a:solidFill>
                            <a:schemeClr val="tx1"/>
                          </a:solidFill>
                        </a:rPr>
                        <a:t>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1602300"/>
                  </a:ext>
                </a:extLst>
              </a:tr>
              <a:tr h="538541">
                <a:tc>
                  <a:txBody>
                    <a:bodyPr/>
                    <a:lstStyle/>
                    <a:p>
                      <a:pPr algn="ctr"/>
                      <a:r>
                        <a:rPr lang="en-GB" sz="1600" b="0" dirty="0">
                          <a:solidFill>
                            <a:schemeClr val="tx1"/>
                          </a:solidFill>
                        </a:rPr>
                        <a:t>Female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2309589"/>
                  </a:ext>
                </a:extLst>
              </a:tr>
              <a:tr h="538541">
                <a:tc>
                  <a:txBody>
                    <a:bodyPr/>
                    <a:lstStyle/>
                    <a:p>
                      <a:pPr algn="ctr"/>
                      <a:r>
                        <a:rPr lang="en-GB" sz="1600" b="1"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1" dirty="0">
                          <a:solidFill>
                            <a:schemeClr val="tx1"/>
                          </a:solidFill>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1"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7578942"/>
                  </a:ext>
                </a:extLst>
              </a:tr>
            </a:tbl>
          </a:graphicData>
        </a:graphic>
      </p:graphicFrame>
      <p:graphicFrame>
        <p:nvGraphicFramePr>
          <p:cNvPr id="9" name="Table 8">
            <a:extLst>
              <a:ext uri="{FF2B5EF4-FFF2-40B4-BE49-F238E27FC236}">
                <a16:creationId xmlns:a16="http://schemas.microsoft.com/office/drawing/2014/main" id="{4F50A352-EF19-5516-57A5-87A1BFD4123C}"/>
              </a:ext>
            </a:extLst>
          </p:cNvPr>
          <p:cNvGraphicFramePr>
            <a:graphicFrameLocks noGrp="1"/>
          </p:cNvGraphicFramePr>
          <p:nvPr/>
        </p:nvGraphicFramePr>
        <p:xfrm>
          <a:off x="289065" y="4299118"/>
          <a:ext cx="4392256" cy="2219919"/>
        </p:xfrm>
        <a:graphic>
          <a:graphicData uri="http://schemas.openxmlformats.org/drawingml/2006/table">
            <a:tbl>
              <a:tblPr firstRow="1" bandRow="1">
                <a:tableStyleId>{5C22544A-7EE6-4342-B048-85BDC9FD1C3A}</a:tableStyleId>
              </a:tblPr>
              <a:tblGrid>
                <a:gridCol w="1098064">
                  <a:extLst>
                    <a:ext uri="{9D8B030D-6E8A-4147-A177-3AD203B41FA5}">
                      <a16:colId xmlns:a16="http://schemas.microsoft.com/office/drawing/2014/main" val="4086623845"/>
                    </a:ext>
                  </a:extLst>
                </a:gridCol>
                <a:gridCol w="1098064">
                  <a:extLst>
                    <a:ext uri="{9D8B030D-6E8A-4147-A177-3AD203B41FA5}">
                      <a16:colId xmlns:a16="http://schemas.microsoft.com/office/drawing/2014/main" val="3450734448"/>
                    </a:ext>
                  </a:extLst>
                </a:gridCol>
                <a:gridCol w="1098064">
                  <a:extLst>
                    <a:ext uri="{9D8B030D-6E8A-4147-A177-3AD203B41FA5}">
                      <a16:colId xmlns:a16="http://schemas.microsoft.com/office/drawing/2014/main" val="3046276106"/>
                    </a:ext>
                  </a:extLst>
                </a:gridCol>
                <a:gridCol w="1098064">
                  <a:extLst>
                    <a:ext uri="{9D8B030D-6E8A-4147-A177-3AD203B41FA5}">
                      <a16:colId xmlns:a16="http://schemas.microsoft.com/office/drawing/2014/main" val="1495680434"/>
                    </a:ext>
                  </a:extLst>
                </a:gridCol>
              </a:tblGrid>
              <a:tr h="604296">
                <a:tc>
                  <a:txBody>
                    <a:bodyPr/>
                    <a:lstStyle/>
                    <a:p>
                      <a:pPr algn="ctr"/>
                      <a:endParaRPr lang="en-GB" sz="16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solidFill>
                        </a:rPr>
                        <a:t>Christmas puddings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solidFill>
                        </a:rPr>
                        <a:t>Mince </a:t>
                      </a:r>
                    </a:p>
                    <a:p>
                      <a:pPr algn="ctr"/>
                      <a:r>
                        <a:rPr lang="en-GB" sz="1600" b="0" dirty="0">
                          <a:solidFill>
                            <a:schemeClr val="tx1"/>
                          </a:solidFill>
                        </a:rPr>
                        <a:t>pies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16421699"/>
                  </a:ext>
                </a:extLst>
              </a:tr>
              <a:tr h="538541">
                <a:tc>
                  <a:txBody>
                    <a:bodyPr/>
                    <a:lstStyle/>
                    <a:p>
                      <a:pPr algn="ctr"/>
                      <a:r>
                        <a:rPr lang="en-GB" sz="1600" b="0" dirty="0">
                          <a:solidFill>
                            <a:schemeClr val="tx1"/>
                          </a:solidFill>
                        </a:rPr>
                        <a:t>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1602300"/>
                  </a:ext>
                </a:extLst>
              </a:tr>
              <a:tr h="538541">
                <a:tc>
                  <a:txBody>
                    <a:bodyPr/>
                    <a:lstStyle/>
                    <a:p>
                      <a:pPr algn="ctr"/>
                      <a:r>
                        <a:rPr lang="en-GB" sz="1600" b="0" dirty="0">
                          <a:solidFill>
                            <a:schemeClr val="tx1"/>
                          </a:solidFill>
                        </a:rPr>
                        <a:t>Female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2309589"/>
                  </a:ext>
                </a:extLst>
              </a:tr>
              <a:tr h="538541">
                <a:tc>
                  <a:txBody>
                    <a:bodyPr/>
                    <a:lstStyle/>
                    <a:p>
                      <a:pPr algn="ctr"/>
                      <a:r>
                        <a:rPr lang="en-GB" sz="1600" b="1"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1"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7578942"/>
                  </a:ext>
                </a:extLst>
              </a:tr>
            </a:tbl>
          </a:graphicData>
        </a:graphic>
      </p:graphicFrame>
    </p:spTree>
    <p:extLst>
      <p:ext uri="{BB962C8B-B14F-4D97-AF65-F5344CB8AC3E}">
        <p14:creationId xmlns:p14="http://schemas.microsoft.com/office/powerpoint/2010/main" val="1176277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A4F60A-940F-D16B-655C-015EF8BDED43}"/>
              </a:ext>
            </a:extLst>
          </p:cNvPr>
          <p:cNvSpPr/>
          <p:nvPr/>
        </p:nvSpPr>
        <p:spPr>
          <a:xfrm>
            <a:off x="2164551" y="1261075"/>
            <a:ext cx="5176775" cy="2660764"/>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Neue" panose="02000000000000000000" pitchFamily="2" charset="0"/>
            </a:endParaRPr>
          </a:p>
        </p:txBody>
      </p: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2" name="TextBox 1">
            <a:extLst>
              <a:ext uri="{FF2B5EF4-FFF2-40B4-BE49-F238E27FC236}">
                <a16:creationId xmlns:a16="http://schemas.microsoft.com/office/drawing/2014/main" id="{3AA22914-8275-184C-B81D-0C4B680D838C}"/>
              </a:ext>
            </a:extLst>
          </p:cNvPr>
          <p:cNvSpPr txBox="1"/>
          <p:nvPr/>
        </p:nvSpPr>
        <p:spPr>
          <a:xfrm>
            <a:off x="178998" y="786750"/>
            <a:ext cx="8808248" cy="375552"/>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Here is map of some locations that Santa and his reindeer have to visit to deliver presents.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98DB923-69AF-B084-7547-081D8862301F}"/>
              </a:ext>
            </a:extLst>
          </p:cNvPr>
          <p:cNvSpPr txBox="1"/>
          <p:nvPr/>
        </p:nvSpPr>
        <p:spPr>
          <a:xfrm>
            <a:off x="374940" y="4120219"/>
            <a:ext cx="8612306" cy="2461508"/>
          </a:xfrm>
          <a:prstGeom prst="rect">
            <a:avLst/>
          </a:prstGeom>
          <a:noFill/>
        </p:spPr>
        <p:txBody>
          <a:bodyPr wrap="square" rtlCol="0">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Santa starts from one of the letters and moves to a new location after each move.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 travels:</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4 squares West</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2 squares South</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4 squares East</a:t>
            </a:r>
          </a:p>
          <a:p>
            <a:pPr marL="342900" lvl="0"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2 squares South</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Which letters did Santa and his reindeer visit? </a:t>
            </a:r>
            <a:r>
              <a:rPr lang="en-GB"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CLAUS</a:t>
            </a:r>
          </a:p>
        </p:txBody>
      </p:sp>
      <p:pic>
        <p:nvPicPr>
          <p:cNvPr id="16" name="Picture 15">
            <a:extLst>
              <a:ext uri="{FF2B5EF4-FFF2-40B4-BE49-F238E27FC236}">
                <a16:creationId xmlns:a16="http://schemas.microsoft.com/office/drawing/2014/main" id="{EC820415-926A-ABDE-EE41-62B959181603}"/>
              </a:ext>
            </a:extLst>
          </p:cNvPr>
          <p:cNvPicPr>
            <a:picLocks noChangeAspect="1"/>
          </p:cNvPicPr>
          <p:nvPr/>
        </p:nvPicPr>
        <p:blipFill>
          <a:blip r:embed="rId5">
            <a:alphaModFix amt="70000"/>
          </a:blip>
          <a:stretch>
            <a:fillRect/>
          </a:stretch>
        </p:blipFill>
        <p:spPr>
          <a:xfrm>
            <a:off x="2219051" y="1320127"/>
            <a:ext cx="5070021" cy="2535011"/>
          </a:xfrm>
          <a:prstGeom prst="rect">
            <a:avLst/>
          </a:prstGeom>
        </p:spPr>
      </p:pic>
      <p:sp>
        <p:nvSpPr>
          <p:cNvPr id="17" name="TextBox 16">
            <a:extLst>
              <a:ext uri="{FF2B5EF4-FFF2-40B4-BE49-F238E27FC236}">
                <a16:creationId xmlns:a16="http://schemas.microsoft.com/office/drawing/2014/main" id="{5D1904E0-0960-D7F9-DF22-7D736ADDCB7A}"/>
              </a:ext>
            </a:extLst>
          </p:cNvPr>
          <p:cNvSpPr txBox="1"/>
          <p:nvPr/>
        </p:nvSpPr>
        <p:spPr>
          <a:xfrm>
            <a:off x="4357687" y="1928813"/>
            <a:ext cx="282450" cy="369332"/>
          </a:xfrm>
          <a:prstGeom prst="rect">
            <a:avLst/>
          </a:prstGeom>
          <a:noFill/>
        </p:spPr>
        <p:txBody>
          <a:bodyPr wrap="none" rtlCol="0">
            <a:spAutoFit/>
          </a:bodyPr>
          <a:lstStyle/>
          <a:p>
            <a:r>
              <a:rPr lang="en-GB" dirty="0"/>
              <a:t>L</a:t>
            </a:r>
          </a:p>
        </p:txBody>
      </p:sp>
      <p:sp>
        <p:nvSpPr>
          <p:cNvPr id="18" name="TextBox 17">
            <a:extLst>
              <a:ext uri="{FF2B5EF4-FFF2-40B4-BE49-F238E27FC236}">
                <a16:creationId xmlns:a16="http://schemas.microsoft.com/office/drawing/2014/main" id="{2AFFBEC9-2AA2-EB43-7516-6ED9E7FCCEB5}"/>
              </a:ext>
            </a:extLst>
          </p:cNvPr>
          <p:cNvSpPr txBox="1"/>
          <p:nvPr/>
        </p:nvSpPr>
        <p:spPr>
          <a:xfrm>
            <a:off x="4347197" y="2384915"/>
            <a:ext cx="317716" cy="369332"/>
          </a:xfrm>
          <a:prstGeom prst="rect">
            <a:avLst/>
          </a:prstGeom>
          <a:noFill/>
        </p:spPr>
        <p:txBody>
          <a:bodyPr wrap="none" rtlCol="0">
            <a:spAutoFit/>
          </a:bodyPr>
          <a:lstStyle/>
          <a:p>
            <a:r>
              <a:rPr lang="en-GB" dirty="0"/>
              <a:t>A</a:t>
            </a:r>
          </a:p>
        </p:txBody>
      </p:sp>
      <p:sp>
        <p:nvSpPr>
          <p:cNvPr id="19" name="TextBox 18">
            <a:extLst>
              <a:ext uri="{FF2B5EF4-FFF2-40B4-BE49-F238E27FC236}">
                <a16:creationId xmlns:a16="http://schemas.microsoft.com/office/drawing/2014/main" id="{CC876605-551A-338A-49F1-00EE25815BDF}"/>
              </a:ext>
            </a:extLst>
          </p:cNvPr>
          <p:cNvSpPr txBox="1"/>
          <p:nvPr/>
        </p:nvSpPr>
        <p:spPr>
          <a:xfrm>
            <a:off x="4347197" y="2847278"/>
            <a:ext cx="327334" cy="369332"/>
          </a:xfrm>
          <a:prstGeom prst="rect">
            <a:avLst/>
          </a:prstGeom>
          <a:noFill/>
        </p:spPr>
        <p:txBody>
          <a:bodyPr wrap="none" rtlCol="0">
            <a:spAutoFit/>
          </a:bodyPr>
          <a:lstStyle/>
          <a:p>
            <a:r>
              <a:rPr lang="en-GB" dirty="0"/>
              <a:t>D</a:t>
            </a:r>
          </a:p>
        </p:txBody>
      </p:sp>
      <p:sp>
        <p:nvSpPr>
          <p:cNvPr id="21" name="TextBox 20">
            <a:extLst>
              <a:ext uri="{FF2B5EF4-FFF2-40B4-BE49-F238E27FC236}">
                <a16:creationId xmlns:a16="http://schemas.microsoft.com/office/drawing/2014/main" id="{CAC751F3-DF48-BE71-5F1F-96F9F63D9776}"/>
              </a:ext>
            </a:extLst>
          </p:cNvPr>
          <p:cNvSpPr txBox="1"/>
          <p:nvPr/>
        </p:nvSpPr>
        <p:spPr>
          <a:xfrm>
            <a:off x="5304459" y="2396822"/>
            <a:ext cx="332142" cy="369332"/>
          </a:xfrm>
          <a:prstGeom prst="rect">
            <a:avLst/>
          </a:prstGeom>
          <a:noFill/>
        </p:spPr>
        <p:txBody>
          <a:bodyPr wrap="none" rtlCol="0">
            <a:spAutoFit/>
          </a:bodyPr>
          <a:lstStyle/>
          <a:p>
            <a:r>
              <a:rPr lang="en-GB" dirty="0"/>
              <a:t>U</a:t>
            </a:r>
          </a:p>
        </p:txBody>
      </p:sp>
      <p:sp>
        <p:nvSpPr>
          <p:cNvPr id="22" name="TextBox 21">
            <a:extLst>
              <a:ext uri="{FF2B5EF4-FFF2-40B4-BE49-F238E27FC236}">
                <a16:creationId xmlns:a16="http://schemas.microsoft.com/office/drawing/2014/main" id="{95A83051-9AE5-584D-4B20-12AC6824302C}"/>
              </a:ext>
            </a:extLst>
          </p:cNvPr>
          <p:cNvSpPr txBox="1"/>
          <p:nvPr/>
        </p:nvSpPr>
        <p:spPr>
          <a:xfrm>
            <a:off x="5318746" y="1928813"/>
            <a:ext cx="308098" cy="369332"/>
          </a:xfrm>
          <a:prstGeom prst="rect">
            <a:avLst/>
          </a:prstGeom>
          <a:noFill/>
        </p:spPr>
        <p:txBody>
          <a:bodyPr wrap="none" rtlCol="0">
            <a:spAutoFit/>
          </a:bodyPr>
          <a:lstStyle/>
          <a:p>
            <a:r>
              <a:rPr lang="en-GB" dirty="0"/>
              <a:t>C</a:t>
            </a:r>
          </a:p>
        </p:txBody>
      </p:sp>
      <p:sp>
        <p:nvSpPr>
          <p:cNvPr id="23" name="TextBox 22">
            <a:extLst>
              <a:ext uri="{FF2B5EF4-FFF2-40B4-BE49-F238E27FC236}">
                <a16:creationId xmlns:a16="http://schemas.microsoft.com/office/drawing/2014/main" id="{238E871B-A14A-4082-22E7-C37CCCF928F6}"/>
              </a:ext>
            </a:extLst>
          </p:cNvPr>
          <p:cNvSpPr txBox="1"/>
          <p:nvPr/>
        </p:nvSpPr>
        <p:spPr>
          <a:xfrm>
            <a:off x="6033121" y="1928813"/>
            <a:ext cx="296876" cy="369332"/>
          </a:xfrm>
          <a:prstGeom prst="rect">
            <a:avLst/>
          </a:prstGeom>
          <a:noFill/>
        </p:spPr>
        <p:txBody>
          <a:bodyPr wrap="none" rtlCol="0">
            <a:spAutoFit/>
          </a:bodyPr>
          <a:lstStyle/>
          <a:p>
            <a:r>
              <a:rPr lang="en-GB" dirty="0"/>
              <a:t>E</a:t>
            </a:r>
          </a:p>
        </p:txBody>
      </p:sp>
      <p:sp>
        <p:nvSpPr>
          <p:cNvPr id="24" name="TextBox 23">
            <a:extLst>
              <a:ext uri="{FF2B5EF4-FFF2-40B4-BE49-F238E27FC236}">
                <a16:creationId xmlns:a16="http://schemas.microsoft.com/office/drawing/2014/main" id="{3A49F1FD-7E00-5C72-6362-378E88A979FD}"/>
              </a:ext>
            </a:extLst>
          </p:cNvPr>
          <p:cNvSpPr txBox="1"/>
          <p:nvPr/>
        </p:nvSpPr>
        <p:spPr>
          <a:xfrm>
            <a:off x="5336380" y="2847278"/>
            <a:ext cx="290464" cy="369332"/>
          </a:xfrm>
          <a:prstGeom prst="rect">
            <a:avLst/>
          </a:prstGeom>
          <a:noFill/>
        </p:spPr>
        <p:txBody>
          <a:bodyPr wrap="none" rtlCol="0">
            <a:spAutoFit/>
          </a:bodyPr>
          <a:lstStyle/>
          <a:p>
            <a:r>
              <a:rPr lang="en-GB" dirty="0"/>
              <a:t>S</a:t>
            </a:r>
          </a:p>
        </p:txBody>
      </p:sp>
      <p:sp>
        <p:nvSpPr>
          <p:cNvPr id="25" name="TextBox 24">
            <a:extLst>
              <a:ext uri="{FF2B5EF4-FFF2-40B4-BE49-F238E27FC236}">
                <a16:creationId xmlns:a16="http://schemas.microsoft.com/office/drawing/2014/main" id="{0A81AF5F-87C6-8802-4F0F-7F294F725E44}"/>
              </a:ext>
            </a:extLst>
          </p:cNvPr>
          <p:cNvSpPr txBox="1"/>
          <p:nvPr/>
        </p:nvSpPr>
        <p:spPr>
          <a:xfrm>
            <a:off x="5336380" y="3096738"/>
            <a:ext cx="296876" cy="369332"/>
          </a:xfrm>
          <a:prstGeom prst="rect">
            <a:avLst/>
          </a:prstGeom>
          <a:noFill/>
        </p:spPr>
        <p:txBody>
          <a:bodyPr wrap="none" rtlCol="0">
            <a:spAutoFit/>
          </a:bodyPr>
          <a:lstStyle/>
          <a:p>
            <a:r>
              <a:rPr lang="en-GB" dirty="0"/>
              <a:t>T</a:t>
            </a:r>
          </a:p>
        </p:txBody>
      </p:sp>
      <p:sp>
        <p:nvSpPr>
          <p:cNvPr id="26" name="TextBox 25">
            <a:extLst>
              <a:ext uri="{FF2B5EF4-FFF2-40B4-BE49-F238E27FC236}">
                <a16:creationId xmlns:a16="http://schemas.microsoft.com/office/drawing/2014/main" id="{D7220863-0A3C-EBC3-FB2E-D53E715B40B2}"/>
              </a:ext>
            </a:extLst>
          </p:cNvPr>
          <p:cNvSpPr txBox="1"/>
          <p:nvPr/>
        </p:nvSpPr>
        <p:spPr>
          <a:xfrm>
            <a:off x="4846419" y="2847278"/>
            <a:ext cx="309700" cy="369332"/>
          </a:xfrm>
          <a:prstGeom prst="rect">
            <a:avLst/>
          </a:prstGeom>
          <a:noFill/>
        </p:spPr>
        <p:txBody>
          <a:bodyPr wrap="none" rtlCol="0">
            <a:spAutoFit/>
          </a:bodyPr>
          <a:lstStyle/>
          <a:p>
            <a:r>
              <a:rPr lang="en-GB" dirty="0"/>
              <a:t>R</a:t>
            </a:r>
          </a:p>
        </p:txBody>
      </p:sp>
      <p:sp>
        <p:nvSpPr>
          <p:cNvPr id="29" name="TextBox 28">
            <a:extLst>
              <a:ext uri="{FF2B5EF4-FFF2-40B4-BE49-F238E27FC236}">
                <a16:creationId xmlns:a16="http://schemas.microsoft.com/office/drawing/2014/main" id="{7EA26A4F-E3B2-2727-975E-EAD832A2C346}"/>
              </a:ext>
            </a:extLst>
          </p:cNvPr>
          <p:cNvSpPr txBox="1"/>
          <p:nvPr/>
        </p:nvSpPr>
        <p:spPr>
          <a:xfrm>
            <a:off x="6295105" y="3298453"/>
            <a:ext cx="290464" cy="369332"/>
          </a:xfrm>
          <a:prstGeom prst="rect">
            <a:avLst/>
          </a:prstGeom>
          <a:noFill/>
        </p:spPr>
        <p:txBody>
          <a:bodyPr wrap="none" rtlCol="0">
            <a:spAutoFit/>
          </a:bodyPr>
          <a:lstStyle/>
          <a:p>
            <a:r>
              <a:rPr lang="en-GB" dirty="0"/>
              <a:t>F</a:t>
            </a:r>
          </a:p>
        </p:txBody>
      </p:sp>
      <p:sp>
        <p:nvSpPr>
          <p:cNvPr id="30" name="TextBox 29">
            <a:extLst>
              <a:ext uri="{FF2B5EF4-FFF2-40B4-BE49-F238E27FC236}">
                <a16:creationId xmlns:a16="http://schemas.microsoft.com/office/drawing/2014/main" id="{C40930D1-D950-D6EA-0262-DB96EC585317}"/>
              </a:ext>
            </a:extLst>
          </p:cNvPr>
          <p:cNvSpPr txBox="1"/>
          <p:nvPr/>
        </p:nvSpPr>
        <p:spPr>
          <a:xfrm>
            <a:off x="3632484" y="2847278"/>
            <a:ext cx="330540" cy="369332"/>
          </a:xfrm>
          <a:prstGeom prst="rect">
            <a:avLst/>
          </a:prstGeom>
          <a:noFill/>
        </p:spPr>
        <p:txBody>
          <a:bodyPr wrap="none" rtlCol="0">
            <a:spAutoFit/>
          </a:bodyPr>
          <a:lstStyle/>
          <a:p>
            <a:r>
              <a:rPr lang="en-GB" dirty="0"/>
              <a:t>G</a:t>
            </a:r>
          </a:p>
        </p:txBody>
      </p:sp>
      <p:sp>
        <p:nvSpPr>
          <p:cNvPr id="31" name="TextBox 30">
            <a:extLst>
              <a:ext uri="{FF2B5EF4-FFF2-40B4-BE49-F238E27FC236}">
                <a16:creationId xmlns:a16="http://schemas.microsoft.com/office/drawing/2014/main" id="{8DC5DEDA-A8A0-4AB6-E4D9-28629120A600}"/>
              </a:ext>
            </a:extLst>
          </p:cNvPr>
          <p:cNvSpPr txBox="1"/>
          <p:nvPr/>
        </p:nvSpPr>
        <p:spPr>
          <a:xfrm>
            <a:off x="3184596" y="1934982"/>
            <a:ext cx="258404" cy="369332"/>
          </a:xfrm>
          <a:prstGeom prst="rect">
            <a:avLst/>
          </a:prstGeom>
          <a:noFill/>
        </p:spPr>
        <p:txBody>
          <a:bodyPr wrap="none" rtlCol="0">
            <a:spAutoFit/>
          </a:bodyPr>
          <a:lstStyle/>
          <a:p>
            <a:r>
              <a:rPr lang="en-GB" dirty="0"/>
              <a:t>J</a:t>
            </a:r>
          </a:p>
        </p:txBody>
      </p:sp>
      <p:sp>
        <p:nvSpPr>
          <p:cNvPr id="32" name="TextBox 31">
            <a:extLst>
              <a:ext uri="{FF2B5EF4-FFF2-40B4-BE49-F238E27FC236}">
                <a16:creationId xmlns:a16="http://schemas.microsoft.com/office/drawing/2014/main" id="{92EDF5FF-62C3-2D86-294F-9187B29EB0B0}"/>
              </a:ext>
            </a:extLst>
          </p:cNvPr>
          <p:cNvSpPr txBox="1"/>
          <p:nvPr/>
        </p:nvSpPr>
        <p:spPr>
          <a:xfrm>
            <a:off x="5781837" y="2629327"/>
            <a:ext cx="381836" cy="369332"/>
          </a:xfrm>
          <a:prstGeom prst="rect">
            <a:avLst/>
          </a:prstGeom>
          <a:noFill/>
        </p:spPr>
        <p:txBody>
          <a:bodyPr wrap="none" rtlCol="0">
            <a:spAutoFit/>
          </a:bodyPr>
          <a:lstStyle/>
          <a:p>
            <a:r>
              <a:rPr lang="en-GB" dirty="0"/>
              <a:t>M</a:t>
            </a:r>
          </a:p>
        </p:txBody>
      </p:sp>
      <p:cxnSp>
        <p:nvCxnSpPr>
          <p:cNvPr id="34" name="Straight Arrow Connector 33">
            <a:extLst>
              <a:ext uri="{FF2B5EF4-FFF2-40B4-BE49-F238E27FC236}">
                <a16:creationId xmlns:a16="http://schemas.microsoft.com/office/drawing/2014/main" id="{887F1785-847F-45C5-EEE3-170A3ADCBD86}"/>
              </a:ext>
            </a:extLst>
          </p:cNvPr>
          <p:cNvCxnSpPr>
            <a:cxnSpLocks/>
          </p:cNvCxnSpPr>
          <p:nvPr/>
        </p:nvCxnSpPr>
        <p:spPr>
          <a:xfrm flipV="1">
            <a:off x="2573310" y="3363396"/>
            <a:ext cx="0" cy="2584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234D8209-F4F2-92E3-3D5B-6E6FD2DCAACC}"/>
              </a:ext>
            </a:extLst>
          </p:cNvPr>
          <p:cNvSpPr txBox="1"/>
          <p:nvPr/>
        </p:nvSpPr>
        <p:spPr>
          <a:xfrm>
            <a:off x="2433666" y="3142904"/>
            <a:ext cx="284052" cy="276999"/>
          </a:xfrm>
          <a:prstGeom prst="rect">
            <a:avLst/>
          </a:prstGeom>
          <a:noFill/>
        </p:spPr>
        <p:txBody>
          <a:bodyPr wrap="none" rtlCol="0">
            <a:spAutoFit/>
          </a:bodyPr>
          <a:lstStyle/>
          <a:p>
            <a:r>
              <a:rPr lang="en-GB" sz="1200" dirty="0"/>
              <a:t>N</a:t>
            </a:r>
          </a:p>
        </p:txBody>
      </p:sp>
      <p:sp>
        <p:nvSpPr>
          <p:cNvPr id="33" name="Rectangle 32">
            <a:extLst>
              <a:ext uri="{FF2B5EF4-FFF2-40B4-BE49-F238E27FC236}">
                <a16:creationId xmlns:a16="http://schemas.microsoft.com/office/drawing/2014/main" id="{FF98FBDA-20C7-7065-AC33-DF27D907A2BE}"/>
              </a:ext>
            </a:extLst>
          </p:cNvPr>
          <p:cNvSpPr/>
          <p:nvPr/>
        </p:nvSpPr>
        <p:spPr>
          <a:xfrm>
            <a:off x="5121632" y="2008437"/>
            <a:ext cx="220982" cy="219165"/>
          </a:xfrm>
          <a:prstGeom prst="rect">
            <a:avLst/>
          </a:prstGeom>
          <a:solidFill>
            <a:srgbClr val="FF000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76CBA8E-ED5A-5531-A7E1-B97F65D5C074}"/>
              </a:ext>
            </a:extLst>
          </p:cNvPr>
          <p:cNvSpPr/>
          <p:nvPr/>
        </p:nvSpPr>
        <p:spPr>
          <a:xfrm>
            <a:off x="4879797" y="2008437"/>
            <a:ext cx="220982" cy="219165"/>
          </a:xfrm>
          <a:prstGeom prst="rect">
            <a:avLst/>
          </a:prstGeom>
          <a:solidFill>
            <a:srgbClr val="FF000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DFFE8A3-F1E8-3AF0-95A5-42070FDD6A2F}"/>
              </a:ext>
            </a:extLst>
          </p:cNvPr>
          <p:cNvSpPr/>
          <p:nvPr/>
        </p:nvSpPr>
        <p:spPr>
          <a:xfrm>
            <a:off x="4637962" y="2008437"/>
            <a:ext cx="220982" cy="219165"/>
          </a:xfrm>
          <a:prstGeom prst="rect">
            <a:avLst/>
          </a:prstGeom>
          <a:solidFill>
            <a:srgbClr val="FF000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2FB72D5-5414-A1EF-F4CD-8F9D280430F1}"/>
              </a:ext>
            </a:extLst>
          </p:cNvPr>
          <p:cNvSpPr/>
          <p:nvPr/>
        </p:nvSpPr>
        <p:spPr>
          <a:xfrm>
            <a:off x="4396127" y="2008437"/>
            <a:ext cx="220982" cy="219165"/>
          </a:xfrm>
          <a:prstGeom prst="rect">
            <a:avLst/>
          </a:prstGeom>
          <a:solidFill>
            <a:srgbClr val="FF000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727FA3B-4901-8805-8729-9235EF09E499}"/>
              </a:ext>
            </a:extLst>
          </p:cNvPr>
          <p:cNvSpPr/>
          <p:nvPr/>
        </p:nvSpPr>
        <p:spPr>
          <a:xfrm>
            <a:off x="5363466" y="2008437"/>
            <a:ext cx="220982" cy="219165"/>
          </a:xfrm>
          <a:prstGeom prst="rect">
            <a:avLst/>
          </a:prstGeom>
          <a:no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FB045157-ECCD-E59E-661B-ED807D573F83}"/>
              </a:ext>
            </a:extLst>
          </p:cNvPr>
          <p:cNvSpPr/>
          <p:nvPr/>
        </p:nvSpPr>
        <p:spPr>
          <a:xfrm>
            <a:off x="4396127" y="2240862"/>
            <a:ext cx="220982" cy="216000"/>
          </a:xfrm>
          <a:prstGeom prst="rect">
            <a:avLst/>
          </a:prstGeom>
          <a:solidFill>
            <a:srgbClr val="FFC00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9783CF7-9C11-0596-D2B9-7EDC8780DB59}"/>
              </a:ext>
            </a:extLst>
          </p:cNvPr>
          <p:cNvSpPr/>
          <p:nvPr/>
        </p:nvSpPr>
        <p:spPr>
          <a:xfrm>
            <a:off x="4396127" y="2470956"/>
            <a:ext cx="220982" cy="219165"/>
          </a:xfrm>
          <a:prstGeom prst="rect">
            <a:avLst/>
          </a:prstGeom>
          <a:solidFill>
            <a:srgbClr val="FFC00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D9A40C07-A7DC-C8ED-FB71-9FCE4AD15546}"/>
              </a:ext>
            </a:extLst>
          </p:cNvPr>
          <p:cNvSpPr/>
          <p:nvPr/>
        </p:nvSpPr>
        <p:spPr>
          <a:xfrm>
            <a:off x="4637908" y="2470956"/>
            <a:ext cx="220982" cy="219165"/>
          </a:xfrm>
          <a:prstGeom prst="rect">
            <a:avLst/>
          </a:prstGeom>
          <a:solidFill>
            <a:srgbClr val="92D05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0C998189-2854-F5BA-83B4-24D0DB39C007}"/>
              </a:ext>
            </a:extLst>
          </p:cNvPr>
          <p:cNvSpPr/>
          <p:nvPr/>
        </p:nvSpPr>
        <p:spPr>
          <a:xfrm>
            <a:off x="4879689" y="2470956"/>
            <a:ext cx="220982" cy="219165"/>
          </a:xfrm>
          <a:prstGeom prst="rect">
            <a:avLst/>
          </a:prstGeom>
          <a:solidFill>
            <a:srgbClr val="92D05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BFB1C165-A653-5D9D-C477-D685073B6927}"/>
              </a:ext>
            </a:extLst>
          </p:cNvPr>
          <p:cNvSpPr/>
          <p:nvPr/>
        </p:nvSpPr>
        <p:spPr>
          <a:xfrm>
            <a:off x="5121470" y="2470956"/>
            <a:ext cx="220982" cy="219165"/>
          </a:xfrm>
          <a:prstGeom prst="rect">
            <a:avLst/>
          </a:prstGeom>
          <a:solidFill>
            <a:srgbClr val="92D05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6D69500E-C977-C53B-9B8C-5785953F46F1}"/>
              </a:ext>
            </a:extLst>
          </p:cNvPr>
          <p:cNvSpPr/>
          <p:nvPr/>
        </p:nvSpPr>
        <p:spPr>
          <a:xfrm>
            <a:off x="5363249" y="2470956"/>
            <a:ext cx="220982" cy="219165"/>
          </a:xfrm>
          <a:prstGeom prst="rect">
            <a:avLst/>
          </a:prstGeom>
          <a:solidFill>
            <a:srgbClr val="92D05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DAB8A0DE-85EC-378D-B0E2-006BD8D96A19}"/>
              </a:ext>
            </a:extLst>
          </p:cNvPr>
          <p:cNvSpPr/>
          <p:nvPr/>
        </p:nvSpPr>
        <p:spPr>
          <a:xfrm>
            <a:off x="5363249" y="2704108"/>
            <a:ext cx="220982" cy="216000"/>
          </a:xfrm>
          <a:prstGeom prst="rect">
            <a:avLst/>
          </a:prstGeom>
          <a:solidFill>
            <a:srgbClr val="7030A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E738DB4-5155-F8EF-5DE3-C86CB430A143}"/>
              </a:ext>
            </a:extLst>
          </p:cNvPr>
          <p:cNvSpPr/>
          <p:nvPr/>
        </p:nvSpPr>
        <p:spPr>
          <a:xfrm>
            <a:off x="5363249" y="2934095"/>
            <a:ext cx="220982" cy="216000"/>
          </a:xfrm>
          <a:prstGeom prst="rect">
            <a:avLst/>
          </a:prstGeom>
          <a:solidFill>
            <a:srgbClr val="7030A0">
              <a:alpha val="40000"/>
            </a:srgbClr>
          </a:solidFill>
          <a:ln>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044854-ED89-5592-722D-11D925235F72}"/>
              </a:ext>
            </a:extLst>
          </p:cNvPr>
          <p:cNvSpPr txBox="1"/>
          <p:nvPr/>
        </p:nvSpPr>
        <p:spPr>
          <a:xfrm>
            <a:off x="4836801" y="2620370"/>
            <a:ext cx="309700" cy="369332"/>
          </a:xfrm>
          <a:prstGeom prst="rect">
            <a:avLst/>
          </a:prstGeom>
          <a:noFill/>
        </p:spPr>
        <p:txBody>
          <a:bodyPr wrap="none" rtlCol="0">
            <a:spAutoFit/>
          </a:bodyPr>
          <a:lstStyle/>
          <a:p>
            <a:r>
              <a:rPr lang="en-GB" dirty="0"/>
              <a:t>B</a:t>
            </a:r>
          </a:p>
        </p:txBody>
      </p:sp>
      <p:sp>
        <p:nvSpPr>
          <p:cNvPr id="8" name="TextBox 7">
            <a:extLst>
              <a:ext uri="{FF2B5EF4-FFF2-40B4-BE49-F238E27FC236}">
                <a16:creationId xmlns:a16="http://schemas.microsoft.com/office/drawing/2014/main" id="{BB07D326-6CD6-C372-A149-5A8E8B561F47}"/>
              </a:ext>
            </a:extLst>
          </p:cNvPr>
          <p:cNvSpPr txBox="1"/>
          <p:nvPr/>
        </p:nvSpPr>
        <p:spPr>
          <a:xfrm>
            <a:off x="4827416" y="3321050"/>
            <a:ext cx="328936" cy="369332"/>
          </a:xfrm>
          <a:prstGeom prst="rect">
            <a:avLst/>
          </a:prstGeom>
          <a:noFill/>
        </p:spPr>
        <p:txBody>
          <a:bodyPr wrap="none" rtlCol="0">
            <a:spAutoFit/>
          </a:bodyPr>
          <a:lstStyle/>
          <a:p>
            <a:r>
              <a:rPr lang="en-GB" dirty="0"/>
              <a:t>H</a:t>
            </a:r>
          </a:p>
        </p:txBody>
      </p:sp>
    </p:spTree>
    <p:extLst>
      <p:ext uri="{BB962C8B-B14F-4D97-AF65-F5344CB8AC3E}">
        <p14:creationId xmlns:p14="http://schemas.microsoft.com/office/powerpoint/2010/main" val="31015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a:t>
            </a:r>
            <a:r>
              <a:rPr lang="en-GB" sz="2800" b="1">
                <a:solidFill>
                  <a:schemeClr val="bg1"/>
                </a:solidFill>
              </a:rPr>
              <a:t>Day 2</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8" name="Speech Bubble: Rectangle with Corners Rounded 7">
            <a:extLst>
              <a:ext uri="{FF2B5EF4-FFF2-40B4-BE49-F238E27FC236}">
                <a16:creationId xmlns:a16="http://schemas.microsoft.com/office/drawing/2014/main" id="{BB41F827-9218-4643-5DBC-AD58955982C1}"/>
              </a:ext>
            </a:extLst>
          </p:cNvPr>
          <p:cNvSpPr/>
          <p:nvPr/>
        </p:nvSpPr>
        <p:spPr>
          <a:xfrm>
            <a:off x="566057" y="2595154"/>
            <a:ext cx="8586652" cy="2229394"/>
          </a:xfrm>
          <a:prstGeom prst="wedgeRoundRectCallout">
            <a:avLst>
              <a:gd name="adj1" fmla="val -38390"/>
              <a:gd name="adj2" fmla="val 63337"/>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kern="100" dirty="0">
                <a:solidFill>
                  <a:srgbClr val="009242"/>
                </a:solidFill>
                <a:effectLst/>
                <a:latin typeface="Calibri" panose="020F0502020204030204" pitchFamily="34" charset="0"/>
                <a:ea typeface="Calibri" panose="020F0502020204030204" pitchFamily="34" charset="0"/>
                <a:cs typeface="Times New Roman" panose="02020603050405020304" pitchFamily="18" charset="0"/>
              </a:rPr>
              <a:t>Sometimes Students find this type of problem difficult to start. Trial and error is a great method, to get started, encourage students to just have a go. </a:t>
            </a:r>
          </a:p>
          <a:p>
            <a:pPr algn="ctr">
              <a:lnSpc>
                <a:spcPct val="107000"/>
              </a:lnSpc>
              <a:spcAft>
                <a:spcPts val="800"/>
              </a:spcAft>
            </a:pPr>
            <a:endParaRPr lang="en-GB" b="1" kern="100" dirty="0">
              <a:solidFill>
                <a:srgbClr val="00924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kern="100" dirty="0">
                <a:solidFill>
                  <a:srgbClr val="009242"/>
                </a:solidFill>
                <a:effectLst/>
                <a:latin typeface="Calibri" panose="020F0502020204030204" pitchFamily="34" charset="0"/>
                <a:ea typeface="Calibri" panose="020F0502020204030204" pitchFamily="34" charset="0"/>
                <a:cs typeface="Times New Roman" panose="02020603050405020304" pitchFamily="18" charset="0"/>
              </a:rPr>
              <a:t>Alternatively, students could consider the whole journey and recognise that they are looking for the start and finish to be on a vertical line with 4 moves between them.</a:t>
            </a:r>
            <a:endParaRPr lang="en-GB" sz="1800" b="1" kern="100" dirty="0">
              <a:solidFill>
                <a:srgbClr val="00924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30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ble Cartoon png download - 1066*1066 - Free Transparent Snooker png  Download. - CleanPNG / KissPNG">
            <a:extLst>
              <a:ext uri="{FF2B5EF4-FFF2-40B4-BE49-F238E27FC236}">
                <a16:creationId xmlns:a16="http://schemas.microsoft.com/office/drawing/2014/main" id="{2E3C043C-BD2C-3308-01C4-E09A5608038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222" b="95889" l="2667" r="96000">
                        <a14:foregroundMark x1="2667" y1="2333" x2="12556" y2="12667"/>
                        <a14:foregroundMark x1="90667" y1="89444" x2="96000" y2="95889"/>
                        <a14:backgroundMark x1="333" y1="111" x2="333" y2="111"/>
                        <a14:backgroundMark x1="98778" y1="98333" x2="98778" y2="98333"/>
                      </a14:backgroundRemoval>
                    </a14:imgEffect>
                  </a14:imgLayer>
                </a14:imgProps>
              </a:ext>
              <a:ext uri="{28A0092B-C50C-407E-A947-70E740481C1C}">
                <a14:useLocalDpi xmlns:a14="http://schemas.microsoft.com/office/drawing/2010/main" val="0"/>
              </a:ext>
            </a:extLst>
          </a:blip>
          <a:srcRect/>
          <a:stretch>
            <a:fillRect/>
          </a:stretch>
        </p:blipFill>
        <p:spPr bwMode="auto">
          <a:xfrm rot="20771569">
            <a:off x="5316661" y="626778"/>
            <a:ext cx="1716601" cy="1716601"/>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43CECE03-F432-C65C-3310-813B5CD877A4}"/>
              </a:ext>
            </a:extLst>
          </p:cNvPr>
          <p:cNvSpPr txBox="1"/>
          <p:nvPr/>
        </p:nvSpPr>
        <p:spPr>
          <a:xfrm>
            <a:off x="6085044" y="943517"/>
            <a:ext cx="936243" cy="369332"/>
          </a:xfrm>
          <a:prstGeom prst="rect">
            <a:avLst/>
          </a:prstGeom>
          <a:noFill/>
        </p:spPr>
        <p:txBody>
          <a:bodyPr wrap="square" rtlCol="0">
            <a:spAutoFit/>
          </a:bodyPr>
          <a:lstStyle/>
          <a:p>
            <a:r>
              <a:rPr lang="en-GB" dirty="0"/>
              <a:t>105 cm</a:t>
            </a:r>
          </a:p>
        </p:txBody>
      </p:sp>
      <p:sp>
        <p:nvSpPr>
          <p:cNvPr id="82" name="TextBox 81">
            <a:extLst>
              <a:ext uri="{FF2B5EF4-FFF2-40B4-BE49-F238E27FC236}">
                <a16:creationId xmlns:a16="http://schemas.microsoft.com/office/drawing/2014/main" id="{5434DCDF-48A1-354C-1EF3-63FFFCF75227}"/>
              </a:ext>
            </a:extLst>
          </p:cNvPr>
          <p:cNvSpPr txBox="1"/>
          <p:nvPr/>
        </p:nvSpPr>
        <p:spPr>
          <a:xfrm>
            <a:off x="7199924" y="2061118"/>
            <a:ext cx="810423" cy="369332"/>
          </a:xfrm>
          <a:prstGeom prst="rect">
            <a:avLst/>
          </a:prstGeom>
          <a:noFill/>
        </p:spPr>
        <p:txBody>
          <a:bodyPr wrap="square" rtlCol="0">
            <a:spAutoFit/>
          </a:bodyPr>
          <a:lstStyle/>
          <a:p>
            <a:r>
              <a:rPr lang="en-GB" dirty="0"/>
              <a:t>3 cm</a:t>
            </a:r>
          </a:p>
        </p:txBody>
      </p:sp>
      <p:cxnSp>
        <p:nvCxnSpPr>
          <p:cNvPr id="96" name="Straight Arrow Connector 95">
            <a:extLst>
              <a:ext uri="{FF2B5EF4-FFF2-40B4-BE49-F238E27FC236}">
                <a16:creationId xmlns:a16="http://schemas.microsoft.com/office/drawing/2014/main" id="{FFFDD49F-33B1-A9FB-FD29-FA6ABA3BDC8E}"/>
              </a:ext>
            </a:extLst>
          </p:cNvPr>
          <p:cNvCxnSpPr>
            <a:cxnSpLocks/>
          </p:cNvCxnSpPr>
          <p:nvPr/>
        </p:nvCxnSpPr>
        <p:spPr>
          <a:xfrm>
            <a:off x="5268637" y="742278"/>
            <a:ext cx="2020211" cy="11188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2F24716D-0BCA-8066-4030-F55D08415E69}"/>
              </a:ext>
            </a:extLst>
          </p:cNvPr>
          <p:cNvCxnSpPr>
            <a:cxnSpLocks/>
          </p:cNvCxnSpPr>
          <p:nvPr/>
        </p:nvCxnSpPr>
        <p:spPr>
          <a:xfrm flipV="1">
            <a:off x="7137749" y="2046499"/>
            <a:ext cx="151099" cy="19856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3</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80" name="TextBox 79">
            <a:extLst>
              <a:ext uri="{FF2B5EF4-FFF2-40B4-BE49-F238E27FC236}">
                <a16:creationId xmlns:a16="http://schemas.microsoft.com/office/drawing/2014/main" id="{3A5B5F03-1EB8-6845-EE60-EDE4C5FE3D8C}"/>
              </a:ext>
            </a:extLst>
          </p:cNvPr>
          <p:cNvSpPr txBox="1"/>
          <p:nvPr/>
        </p:nvSpPr>
        <p:spPr>
          <a:xfrm>
            <a:off x="423827" y="794582"/>
            <a:ext cx="5816652" cy="1295868"/>
          </a:xfrm>
          <a:prstGeom prst="rect">
            <a:avLst/>
          </a:prstGeom>
          <a:noFill/>
        </p:spPr>
        <p:txBody>
          <a:bodyPr wrap="square" rtlCol="0">
            <a:spAutoFit/>
          </a:bodyPr>
          <a:lstStyle/>
          <a:p>
            <a:pPr>
              <a:lnSpc>
                <a:spcPct val="150000"/>
              </a:lnSpc>
            </a:pPr>
            <a:r>
              <a:rPr lang="en-GB" dirty="0"/>
              <a:t>Mo needs to wrap this gift for Ron.</a:t>
            </a:r>
            <a:br>
              <a:rPr lang="en-GB" dirty="0"/>
            </a:br>
            <a:r>
              <a:rPr lang="en-GB" dirty="0"/>
              <a:t>The wrapping paper measures 1 m by 50 cm. </a:t>
            </a:r>
          </a:p>
          <a:p>
            <a:pPr>
              <a:lnSpc>
                <a:spcPct val="150000"/>
              </a:lnSpc>
            </a:pPr>
            <a:r>
              <a:rPr lang="en-GB" dirty="0"/>
              <a:t>Will he have enough wrapping paper?</a:t>
            </a:r>
          </a:p>
        </p:txBody>
      </p:sp>
      <p:sp>
        <p:nvSpPr>
          <p:cNvPr id="5" name="Rectangle 4">
            <a:extLst>
              <a:ext uri="{FF2B5EF4-FFF2-40B4-BE49-F238E27FC236}">
                <a16:creationId xmlns:a16="http://schemas.microsoft.com/office/drawing/2014/main" id="{C2A4F60A-940F-D16B-655C-015EF8BDED43}"/>
              </a:ext>
            </a:extLst>
          </p:cNvPr>
          <p:cNvSpPr/>
          <p:nvPr/>
        </p:nvSpPr>
        <p:spPr>
          <a:xfrm>
            <a:off x="423827" y="2495115"/>
            <a:ext cx="9024973" cy="300870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mic Neue" panose="02000000000000000000" pitchFamily="2" charset="0"/>
            </a:endParaRPr>
          </a:p>
        </p:txBody>
      </p:sp>
      <p:sp>
        <p:nvSpPr>
          <p:cNvPr id="87" name="Rectangle 86">
            <a:extLst>
              <a:ext uri="{FF2B5EF4-FFF2-40B4-BE49-F238E27FC236}">
                <a16:creationId xmlns:a16="http://schemas.microsoft.com/office/drawing/2014/main" id="{AC61F7CF-93DE-DA16-C9AE-C58FCA0D7A57}"/>
              </a:ext>
            </a:extLst>
          </p:cNvPr>
          <p:cNvSpPr/>
          <p:nvPr/>
        </p:nvSpPr>
        <p:spPr>
          <a:xfrm>
            <a:off x="3463888" y="2934705"/>
            <a:ext cx="3118953" cy="1561319"/>
          </a:xfrm>
          <a:prstGeom prst="rect">
            <a:avLst/>
          </a:prstGeom>
          <a:blipFill>
            <a:blip r:embed="rId7"/>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Wrapping paper</a:t>
            </a:r>
          </a:p>
        </p:txBody>
      </p:sp>
      <p:cxnSp>
        <p:nvCxnSpPr>
          <p:cNvPr id="89" name="Straight Arrow Connector 88">
            <a:extLst>
              <a:ext uri="{FF2B5EF4-FFF2-40B4-BE49-F238E27FC236}">
                <a16:creationId xmlns:a16="http://schemas.microsoft.com/office/drawing/2014/main" id="{26DE5B92-4E3C-1DA8-CE11-1351F2212EE7}"/>
              </a:ext>
            </a:extLst>
          </p:cNvPr>
          <p:cNvCxnSpPr>
            <a:cxnSpLocks/>
          </p:cNvCxnSpPr>
          <p:nvPr/>
        </p:nvCxnSpPr>
        <p:spPr>
          <a:xfrm>
            <a:off x="3393014" y="4591548"/>
            <a:ext cx="3189827"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414133B-B084-F513-C03D-5E31E8CDBACA}"/>
              </a:ext>
            </a:extLst>
          </p:cNvPr>
          <p:cNvCxnSpPr>
            <a:cxnSpLocks/>
          </p:cNvCxnSpPr>
          <p:nvPr/>
        </p:nvCxnSpPr>
        <p:spPr>
          <a:xfrm>
            <a:off x="3367124" y="2934706"/>
            <a:ext cx="0" cy="156131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CE1DD9D-4DBA-1ED5-05BB-5316D7671B50}"/>
              </a:ext>
            </a:extLst>
          </p:cNvPr>
          <p:cNvSpPr txBox="1"/>
          <p:nvPr/>
        </p:nvSpPr>
        <p:spPr>
          <a:xfrm>
            <a:off x="4653248" y="4702576"/>
            <a:ext cx="538930" cy="369332"/>
          </a:xfrm>
          <a:prstGeom prst="rect">
            <a:avLst/>
          </a:prstGeom>
          <a:noFill/>
        </p:spPr>
        <p:txBody>
          <a:bodyPr wrap="none" rtlCol="0">
            <a:spAutoFit/>
          </a:bodyPr>
          <a:lstStyle/>
          <a:p>
            <a:r>
              <a:rPr lang="en-GB" dirty="0"/>
              <a:t>1 m</a:t>
            </a:r>
          </a:p>
        </p:txBody>
      </p:sp>
      <p:sp>
        <p:nvSpPr>
          <p:cNvPr id="95" name="TextBox 94">
            <a:extLst>
              <a:ext uri="{FF2B5EF4-FFF2-40B4-BE49-F238E27FC236}">
                <a16:creationId xmlns:a16="http://schemas.microsoft.com/office/drawing/2014/main" id="{0D17FE13-05CF-8DFA-DEA3-F4FF039A77F5}"/>
              </a:ext>
            </a:extLst>
          </p:cNvPr>
          <p:cNvSpPr txBox="1"/>
          <p:nvPr/>
        </p:nvSpPr>
        <p:spPr>
          <a:xfrm>
            <a:off x="2585007" y="3601456"/>
            <a:ext cx="753732" cy="369332"/>
          </a:xfrm>
          <a:prstGeom prst="rect">
            <a:avLst/>
          </a:prstGeom>
          <a:noFill/>
        </p:spPr>
        <p:txBody>
          <a:bodyPr wrap="none" rtlCol="0">
            <a:spAutoFit/>
          </a:bodyPr>
          <a:lstStyle/>
          <a:p>
            <a:r>
              <a:rPr lang="en-GB" dirty="0"/>
              <a:t>50 cm</a:t>
            </a:r>
          </a:p>
        </p:txBody>
      </p:sp>
      <p:sp>
        <p:nvSpPr>
          <p:cNvPr id="105" name="TextBox 104">
            <a:extLst>
              <a:ext uri="{FF2B5EF4-FFF2-40B4-BE49-F238E27FC236}">
                <a16:creationId xmlns:a16="http://schemas.microsoft.com/office/drawing/2014/main" id="{F11DAF38-C478-BC1C-2F42-B79A34B8FDDD}"/>
              </a:ext>
            </a:extLst>
          </p:cNvPr>
          <p:cNvSpPr txBox="1"/>
          <p:nvPr/>
        </p:nvSpPr>
        <p:spPr>
          <a:xfrm>
            <a:off x="7365699" y="857770"/>
            <a:ext cx="1272143" cy="369332"/>
          </a:xfrm>
          <a:prstGeom prst="rect">
            <a:avLst/>
          </a:prstGeom>
          <a:noFill/>
        </p:spPr>
        <p:txBody>
          <a:bodyPr wrap="none" rtlCol="0">
            <a:spAutoFit/>
          </a:bodyPr>
          <a:lstStyle/>
          <a:p>
            <a:r>
              <a:rPr lang="en-GB" dirty="0">
                <a:solidFill>
                  <a:schemeClr val="bg1">
                    <a:lumMod val="50000"/>
                  </a:schemeClr>
                </a:solidFill>
              </a:rPr>
              <a:t>not to scale</a:t>
            </a:r>
          </a:p>
        </p:txBody>
      </p:sp>
    </p:spTree>
    <p:extLst>
      <p:ext uri="{BB962C8B-B14F-4D97-AF65-F5344CB8AC3E}">
        <p14:creationId xmlns:p14="http://schemas.microsoft.com/office/powerpoint/2010/main" val="239668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3</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80" name="TextBox 79">
            <a:extLst>
              <a:ext uri="{FF2B5EF4-FFF2-40B4-BE49-F238E27FC236}">
                <a16:creationId xmlns:a16="http://schemas.microsoft.com/office/drawing/2014/main" id="{3A5B5F03-1EB8-6845-EE60-EDE4C5FE3D8C}"/>
              </a:ext>
            </a:extLst>
          </p:cNvPr>
          <p:cNvSpPr txBox="1"/>
          <p:nvPr/>
        </p:nvSpPr>
        <p:spPr>
          <a:xfrm>
            <a:off x="423827" y="794582"/>
            <a:ext cx="5816652" cy="1295868"/>
          </a:xfrm>
          <a:prstGeom prst="rect">
            <a:avLst/>
          </a:prstGeom>
          <a:noFill/>
        </p:spPr>
        <p:txBody>
          <a:bodyPr wrap="square" rtlCol="0">
            <a:spAutoFit/>
          </a:bodyPr>
          <a:lstStyle/>
          <a:p>
            <a:pPr>
              <a:lnSpc>
                <a:spcPct val="150000"/>
              </a:lnSpc>
            </a:pPr>
            <a:r>
              <a:rPr lang="en-GB" dirty="0"/>
              <a:t>Mo needs to wrap this gift for Ron.</a:t>
            </a:r>
            <a:br>
              <a:rPr lang="en-GB" dirty="0"/>
            </a:br>
            <a:r>
              <a:rPr lang="en-GB" dirty="0"/>
              <a:t>The wrapping paper measures 1 m by 50 cm. </a:t>
            </a:r>
          </a:p>
          <a:p>
            <a:pPr>
              <a:lnSpc>
                <a:spcPct val="150000"/>
              </a:lnSpc>
            </a:pPr>
            <a:r>
              <a:rPr lang="en-GB" dirty="0"/>
              <a:t>Will he have enough wrapping paper?</a:t>
            </a:r>
          </a:p>
        </p:txBody>
      </p:sp>
      <p:sp>
        <p:nvSpPr>
          <p:cNvPr id="5" name="Rectangle 4">
            <a:extLst>
              <a:ext uri="{FF2B5EF4-FFF2-40B4-BE49-F238E27FC236}">
                <a16:creationId xmlns:a16="http://schemas.microsoft.com/office/drawing/2014/main" id="{C2A4F60A-940F-D16B-655C-015EF8BDED43}"/>
              </a:ext>
            </a:extLst>
          </p:cNvPr>
          <p:cNvSpPr/>
          <p:nvPr/>
        </p:nvSpPr>
        <p:spPr>
          <a:xfrm>
            <a:off x="440514" y="2506793"/>
            <a:ext cx="9024973" cy="420213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mic Neue" panose="02000000000000000000" pitchFamily="2" charset="0"/>
            </a:endParaRPr>
          </a:p>
        </p:txBody>
      </p:sp>
      <p:sp>
        <p:nvSpPr>
          <p:cNvPr id="87" name="Rectangle 86">
            <a:extLst>
              <a:ext uri="{FF2B5EF4-FFF2-40B4-BE49-F238E27FC236}">
                <a16:creationId xmlns:a16="http://schemas.microsoft.com/office/drawing/2014/main" id="{AC61F7CF-93DE-DA16-C9AE-C58FCA0D7A57}"/>
              </a:ext>
            </a:extLst>
          </p:cNvPr>
          <p:cNvSpPr/>
          <p:nvPr/>
        </p:nvSpPr>
        <p:spPr>
          <a:xfrm>
            <a:off x="1319394" y="3029955"/>
            <a:ext cx="3118953" cy="1561319"/>
          </a:xfrm>
          <a:prstGeom prst="rect">
            <a:avLst/>
          </a:prstGeom>
          <a:blipFill>
            <a:blip r:embed="rId5"/>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9" name="Straight Arrow Connector 88">
            <a:extLst>
              <a:ext uri="{FF2B5EF4-FFF2-40B4-BE49-F238E27FC236}">
                <a16:creationId xmlns:a16="http://schemas.microsoft.com/office/drawing/2014/main" id="{26DE5B92-4E3C-1DA8-CE11-1351F2212EE7}"/>
              </a:ext>
            </a:extLst>
          </p:cNvPr>
          <p:cNvCxnSpPr>
            <a:cxnSpLocks/>
          </p:cNvCxnSpPr>
          <p:nvPr/>
        </p:nvCxnSpPr>
        <p:spPr>
          <a:xfrm>
            <a:off x="1248520" y="4695187"/>
            <a:ext cx="3189827"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414133B-B084-F513-C03D-5E31E8CDBACA}"/>
              </a:ext>
            </a:extLst>
          </p:cNvPr>
          <p:cNvCxnSpPr>
            <a:cxnSpLocks/>
          </p:cNvCxnSpPr>
          <p:nvPr/>
        </p:nvCxnSpPr>
        <p:spPr>
          <a:xfrm>
            <a:off x="1222630" y="3029956"/>
            <a:ext cx="0" cy="156131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CE1DD9D-4DBA-1ED5-05BB-5316D7671B50}"/>
              </a:ext>
            </a:extLst>
          </p:cNvPr>
          <p:cNvSpPr txBox="1"/>
          <p:nvPr/>
        </p:nvSpPr>
        <p:spPr>
          <a:xfrm>
            <a:off x="2508754" y="4797826"/>
            <a:ext cx="870751" cy="369332"/>
          </a:xfrm>
          <a:prstGeom prst="rect">
            <a:avLst/>
          </a:prstGeom>
          <a:noFill/>
        </p:spPr>
        <p:txBody>
          <a:bodyPr wrap="none" rtlCol="0">
            <a:spAutoFit/>
          </a:bodyPr>
          <a:lstStyle/>
          <a:p>
            <a:r>
              <a:rPr lang="en-GB" dirty="0"/>
              <a:t>100 cm</a:t>
            </a:r>
          </a:p>
        </p:txBody>
      </p:sp>
      <p:sp>
        <p:nvSpPr>
          <p:cNvPr id="95" name="TextBox 94">
            <a:extLst>
              <a:ext uri="{FF2B5EF4-FFF2-40B4-BE49-F238E27FC236}">
                <a16:creationId xmlns:a16="http://schemas.microsoft.com/office/drawing/2014/main" id="{0D17FE13-05CF-8DFA-DEA3-F4FF039A77F5}"/>
              </a:ext>
            </a:extLst>
          </p:cNvPr>
          <p:cNvSpPr txBox="1"/>
          <p:nvPr/>
        </p:nvSpPr>
        <p:spPr>
          <a:xfrm>
            <a:off x="440513" y="3696706"/>
            <a:ext cx="753732" cy="369332"/>
          </a:xfrm>
          <a:prstGeom prst="rect">
            <a:avLst/>
          </a:prstGeom>
          <a:noFill/>
        </p:spPr>
        <p:txBody>
          <a:bodyPr wrap="none" rtlCol="0">
            <a:spAutoFit/>
          </a:bodyPr>
          <a:lstStyle/>
          <a:p>
            <a:r>
              <a:rPr lang="en-GB" dirty="0"/>
              <a:t>50 cm</a:t>
            </a:r>
          </a:p>
        </p:txBody>
      </p:sp>
      <p:cxnSp>
        <p:nvCxnSpPr>
          <p:cNvPr id="2" name="Straight Arrow Connector 1">
            <a:extLst>
              <a:ext uri="{FF2B5EF4-FFF2-40B4-BE49-F238E27FC236}">
                <a16:creationId xmlns:a16="http://schemas.microsoft.com/office/drawing/2014/main" id="{B2FF022A-388F-BC40-B906-0472F9C6D1F4}"/>
              </a:ext>
            </a:extLst>
          </p:cNvPr>
          <p:cNvCxnSpPr>
            <a:cxnSpLocks/>
          </p:cNvCxnSpPr>
          <p:nvPr/>
        </p:nvCxnSpPr>
        <p:spPr>
          <a:xfrm>
            <a:off x="1316912" y="3034038"/>
            <a:ext cx="3121435" cy="155723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E83E2F-F40A-8742-6C96-65F2EF035D2C}"/>
                  </a:ext>
                </a:extLst>
              </p:cNvPr>
              <p:cNvSpPr txBox="1"/>
              <p:nvPr/>
            </p:nvSpPr>
            <p:spPr>
              <a:xfrm>
                <a:off x="5167186" y="2616121"/>
                <a:ext cx="4664969" cy="3846181"/>
              </a:xfrm>
              <a:prstGeom prst="rect">
                <a:avLst/>
              </a:prstGeom>
              <a:noFill/>
            </p:spPr>
            <p:txBody>
              <a:bodyPr wrap="square" rtlCol="0">
                <a:spAutoFit/>
              </a:bodyPr>
              <a:lstStyle/>
              <a:p>
                <a:pPr>
                  <a:lnSpc>
                    <a:spcPct val="150000"/>
                  </a:lnSpc>
                </a:pPr>
                <a:r>
                  <a:rPr lang="en-GB" dirty="0">
                    <a:solidFill>
                      <a:srgbClr val="FF0000"/>
                    </a:solidFill>
                  </a:rPr>
                  <a:t>Using Pythagoras’ theorem </a:t>
                </a:r>
              </a:p>
              <a:p>
                <a:pPr>
                  <a:lnSpc>
                    <a:spcPct val="150000"/>
                  </a:lnSpc>
                </a:pPr>
                <a14:m>
                  <m:oMathPara xmlns:m="http://schemas.openxmlformats.org/officeDocument/2006/math">
                    <m:oMathParaPr>
                      <m:jc m:val="left"/>
                    </m:oMathParaPr>
                    <m:oMath xmlns:m="http://schemas.openxmlformats.org/officeDocument/2006/math">
                      <m:r>
                        <a:rPr lang="en-GB" i="1" dirty="0" smtClean="0">
                          <a:solidFill>
                            <a:srgbClr val="FF0000"/>
                          </a:solidFill>
                          <a:latin typeface="Cambria Math" panose="02040503050406030204" pitchFamily="18" charset="0"/>
                        </a:rPr>
                        <m:t>𝑎</m:t>
                      </m:r>
                      <m:r>
                        <a:rPr lang="en-GB" i="1" baseline="30000" dirty="0" smtClean="0">
                          <a:solidFill>
                            <a:srgbClr val="FF0000"/>
                          </a:solidFill>
                          <a:latin typeface="Cambria Math" panose="02040503050406030204" pitchFamily="18" charset="0"/>
                        </a:rPr>
                        <m:t>2</m:t>
                      </m:r>
                      <m:r>
                        <a:rPr lang="en-GB" i="1" dirty="0" smtClean="0">
                          <a:solidFill>
                            <a:srgbClr val="FF0000"/>
                          </a:solidFill>
                          <a:latin typeface="Cambria Math" panose="02040503050406030204" pitchFamily="18" charset="0"/>
                        </a:rPr>
                        <m:t> + </m:t>
                      </m:r>
                      <m:r>
                        <a:rPr lang="en-GB" i="1" dirty="0" smtClean="0">
                          <a:solidFill>
                            <a:srgbClr val="FF0000"/>
                          </a:solidFill>
                          <a:latin typeface="Cambria Math" panose="02040503050406030204" pitchFamily="18" charset="0"/>
                        </a:rPr>
                        <m:t>𝑏</m:t>
                      </m:r>
                      <m:r>
                        <a:rPr lang="en-GB" i="1" baseline="30000" dirty="0" smtClean="0">
                          <a:solidFill>
                            <a:srgbClr val="FF0000"/>
                          </a:solidFill>
                          <a:latin typeface="Cambria Math" panose="02040503050406030204" pitchFamily="18" charset="0"/>
                        </a:rPr>
                        <m:t>2</m:t>
                      </m:r>
                      <m:r>
                        <a:rPr lang="en-GB" i="1" dirty="0" smtClean="0">
                          <a:solidFill>
                            <a:srgbClr val="FF0000"/>
                          </a:solidFill>
                          <a:latin typeface="Cambria Math" panose="02040503050406030204" pitchFamily="18" charset="0"/>
                        </a:rPr>
                        <m:t> = </m:t>
                      </m:r>
                      <m:r>
                        <a:rPr lang="en-GB" i="1" dirty="0" smtClean="0">
                          <a:solidFill>
                            <a:srgbClr val="FF0000"/>
                          </a:solidFill>
                          <a:latin typeface="Cambria Math" panose="02040503050406030204" pitchFamily="18" charset="0"/>
                        </a:rPr>
                        <m:t>𝑐</m:t>
                      </m:r>
                      <m:r>
                        <a:rPr lang="en-GB" i="1" baseline="30000" dirty="0" smtClean="0">
                          <a:solidFill>
                            <a:srgbClr val="FF0000"/>
                          </a:solidFill>
                          <a:latin typeface="Cambria Math" panose="02040503050406030204" pitchFamily="18" charset="0"/>
                        </a:rPr>
                        <m:t>2</m:t>
                      </m:r>
                      <m:r>
                        <a:rPr lang="en-GB" i="1" dirty="0" smtClean="0">
                          <a:solidFill>
                            <a:srgbClr val="FF0000"/>
                          </a:solidFill>
                          <a:latin typeface="Cambria Math" panose="02040503050406030204" pitchFamily="18" charset="0"/>
                        </a:rPr>
                        <m:t> </m:t>
                      </m:r>
                    </m:oMath>
                  </m:oMathPara>
                </a14:m>
                <a:endParaRPr lang="en-GB" dirty="0">
                  <a:solidFill>
                    <a:srgbClr val="FF0000"/>
                  </a:solidFill>
                </a:endParaRPr>
              </a:p>
              <a:p>
                <a:pPr>
                  <a:lnSpc>
                    <a:spcPct val="150000"/>
                  </a:lnSpc>
                </a:pPr>
                <a14:m>
                  <m:oMathPara xmlns:m="http://schemas.openxmlformats.org/officeDocument/2006/math">
                    <m:oMathParaPr>
                      <m:jc m:val="left"/>
                    </m:oMathParaPr>
                    <m:oMath xmlns:m="http://schemas.openxmlformats.org/officeDocument/2006/math">
                      <m:r>
                        <m:rPr>
                          <m:nor/>
                        </m:rPr>
                        <a:rPr lang="en-GB" i="0" dirty="0" smtClean="0">
                          <a:solidFill>
                            <a:srgbClr val="FF0000"/>
                          </a:solidFill>
                        </a:rPr>
                        <m:t>50</m:t>
                      </m:r>
                      <m:r>
                        <a:rPr lang="en-GB" i="1" baseline="30000" dirty="0" smtClean="0">
                          <a:solidFill>
                            <a:srgbClr val="FF0000"/>
                          </a:solidFill>
                          <a:latin typeface="Cambria Math" panose="02040503050406030204" pitchFamily="18" charset="0"/>
                        </a:rPr>
                        <m:t>2</m:t>
                      </m:r>
                      <m:r>
                        <a:rPr lang="en-GB" i="1" dirty="0" smtClean="0">
                          <a:solidFill>
                            <a:srgbClr val="FF0000"/>
                          </a:solidFill>
                          <a:latin typeface="Cambria Math" panose="02040503050406030204" pitchFamily="18" charset="0"/>
                        </a:rPr>
                        <m:t> + </m:t>
                      </m:r>
                      <m:r>
                        <m:rPr>
                          <m:nor/>
                        </m:rPr>
                        <a:rPr lang="en-GB" i="0" dirty="0" smtClean="0">
                          <a:solidFill>
                            <a:srgbClr val="FF0000"/>
                          </a:solidFill>
                        </a:rPr>
                        <m:t>100</m:t>
                      </m:r>
                      <m:r>
                        <a:rPr lang="en-GB" i="1" baseline="30000" dirty="0" smtClean="0">
                          <a:solidFill>
                            <a:srgbClr val="FF0000"/>
                          </a:solidFill>
                          <a:latin typeface="Cambria Math" panose="02040503050406030204" pitchFamily="18" charset="0"/>
                        </a:rPr>
                        <m:t>2</m:t>
                      </m:r>
                      <m:r>
                        <a:rPr lang="en-GB" i="1" dirty="0" smtClean="0">
                          <a:solidFill>
                            <a:srgbClr val="FF0000"/>
                          </a:solidFill>
                          <a:latin typeface="Cambria Math" panose="02040503050406030204" pitchFamily="18" charset="0"/>
                        </a:rPr>
                        <m:t> = </m:t>
                      </m:r>
                      <m:r>
                        <a:rPr lang="en-GB" i="1" dirty="0" smtClean="0">
                          <a:solidFill>
                            <a:srgbClr val="FF0000"/>
                          </a:solidFill>
                          <a:latin typeface="Cambria Math" panose="02040503050406030204" pitchFamily="18" charset="0"/>
                        </a:rPr>
                        <m:t>𝑐</m:t>
                      </m:r>
                      <m:r>
                        <a:rPr lang="en-GB" i="1" baseline="30000" dirty="0" smtClean="0">
                          <a:solidFill>
                            <a:srgbClr val="FF0000"/>
                          </a:solidFill>
                          <a:latin typeface="Cambria Math" panose="02040503050406030204" pitchFamily="18" charset="0"/>
                        </a:rPr>
                        <m:t>2</m:t>
                      </m:r>
                      <m:r>
                        <a:rPr lang="en-GB" i="1" dirty="0" smtClean="0">
                          <a:solidFill>
                            <a:srgbClr val="FF0000"/>
                          </a:solidFill>
                          <a:latin typeface="Cambria Math" panose="02040503050406030204" pitchFamily="18" charset="0"/>
                        </a:rPr>
                        <m:t> </m:t>
                      </m:r>
                    </m:oMath>
                  </m:oMathPara>
                </a14:m>
                <a:endParaRPr lang="en-GB" dirty="0">
                  <a:solidFill>
                    <a:srgbClr val="FF0000"/>
                  </a:solidFill>
                </a:endParaRPr>
              </a:p>
              <a:p>
                <a:pPr>
                  <a:lnSpc>
                    <a:spcPct val="150000"/>
                  </a:lnSpc>
                </a:pPr>
                <a14:m>
                  <m:oMathPara xmlns:m="http://schemas.openxmlformats.org/officeDocument/2006/math">
                    <m:oMathParaPr>
                      <m:jc m:val="left"/>
                    </m:oMathParaPr>
                    <m:oMath xmlns:m="http://schemas.openxmlformats.org/officeDocument/2006/math">
                      <m:r>
                        <a:rPr lang="en-GB" i="1" dirty="0" smtClean="0">
                          <a:solidFill>
                            <a:srgbClr val="FF0000"/>
                          </a:solidFill>
                          <a:latin typeface="Cambria Math" panose="02040503050406030204" pitchFamily="18" charset="0"/>
                        </a:rPr>
                        <m:t>𝑐</m:t>
                      </m:r>
                      <m:r>
                        <a:rPr lang="en-GB" i="1" baseline="30000" dirty="0" smtClean="0">
                          <a:solidFill>
                            <a:srgbClr val="FF0000"/>
                          </a:solidFill>
                          <a:latin typeface="Cambria Math" panose="02040503050406030204" pitchFamily="18" charset="0"/>
                        </a:rPr>
                        <m:t>2</m:t>
                      </m:r>
                      <m:r>
                        <a:rPr lang="en-GB" i="1" dirty="0" smtClean="0">
                          <a:solidFill>
                            <a:srgbClr val="FF0000"/>
                          </a:solidFill>
                          <a:latin typeface="Cambria Math" panose="02040503050406030204" pitchFamily="18" charset="0"/>
                        </a:rPr>
                        <m:t> = </m:t>
                      </m:r>
                      <m:r>
                        <m:rPr>
                          <m:nor/>
                        </m:rPr>
                        <a:rPr lang="en-GB" i="0" dirty="0" smtClean="0">
                          <a:solidFill>
                            <a:srgbClr val="FF0000"/>
                          </a:solidFill>
                        </a:rPr>
                        <m:t>2500 </m:t>
                      </m:r>
                      <m:r>
                        <a:rPr lang="en-GB" i="1" dirty="0" smtClean="0">
                          <a:solidFill>
                            <a:srgbClr val="FF0000"/>
                          </a:solidFill>
                          <a:latin typeface="Cambria Math" panose="02040503050406030204" pitchFamily="18" charset="0"/>
                        </a:rPr>
                        <m:t>+</m:t>
                      </m:r>
                      <m:r>
                        <m:rPr>
                          <m:nor/>
                        </m:rPr>
                        <a:rPr lang="en-GB" i="0" dirty="0">
                          <a:solidFill>
                            <a:srgbClr val="FF0000"/>
                          </a:solidFill>
                        </a:rPr>
                        <m:t> </m:t>
                      </m:r>
                      <m:r>
                        <m:rPr>
                          <m:nor/>
                        </m:rPr>
                        <a:rPr lang="en-GB" i="0" dirty="0" smtClean="0">
                          <a:solidFill>
                            <a:srgbClr val="FF0000"/>
                          </a:solidFill>
                        </a:rPr>
                        <m:t>10,000</m:t>
                      </m:r>
                      <m:r>
                        <m:rPr>
                          <m:nor/>
                        </m:rPr>
                        <a:rPr lang="en-GB" i="0" dirty="0">
                          <a:solidFill>
                            <a:srgbClr val="FF0000"/>
                          </a:solidFill>
                        </a:rPr>
                        <m:t> </m:t>
                      </m:r>
                    </m:oMath>
                  </m:oMathPara>
                </a14:m>
                <a:endParaRPr lang="en-GB" dirty="0">
                  <a:solidFill>
                    <a:srgbClr val="FF0000"/>
                  </a:solidFill>
                </a:endParaRPr>
              </a:p>
              <a:p>
                <a:pPr>
                  <a:lnSpc>
                    <a:spcPct val="150000"/>
                  </a:lnSpc>
                </a:pPr>
                <a14:m>
                  <m:oMathPara xmlns:m="http://schemas.openxmlformats.org/officeDocument/2006/math">
                    <m:oMathParaPr>
                      <m:jc m:val="left"/>
                    </m:oMathParaPr>
                    <m:oMath xmlns:m="http://schemas.openxmlformats.org/officeDocument/2006/math">
                      <m:r>
                        <a:rPr lang="en-GB" i="1" dirty="0" smtClean="0">
                          <a:solidFill>
                            <a:srgbClr val="FF0000"/>
                          </a:solidFill>
                          <a:latin typeface="Cambria Math" panose="02040503050406030204" pitchFamily="18" charset="0"/>
                        </a:rPr>
                        <m:t>𝑐</m:t>
                      </m:r>
                      <m:r>
                        <a:rPr lang="en-GB" i="1" baseline="30000" dirty="0" smtClean="0">
                          <a:solidFill>
                            <a:srgbClr val="FF0000"/>
                          </a:solidFill>
                          <a:latin typeface="Cambria Math" panose="02040503050406030204" pitchFamily="18" charset="0"/>
                        </a:rPr>
                        <m:t>2</m:t>
                      </m:r>
                      <m:r>
                        <a:rPr lang="en-GB" i="1" dirty="0" smtClean="0">
                          <a:solidFill>
                            <a:srgbClr val="FF0000"/>
                          </a:solidFill>
                          <a:latin typeface="Cambria Math" panose="02040503050406030204" pitchFamily="18" charset="0"/>
                        </a:rPr>
                        <m:t> =</m:t>
                      </m:r>
                      <m:r>
                        <a:rPr lang="en-GB" i="1" dirty="0">
                          <a:solidFill>
                            <a:srgbClr val="FF0000"/>
                          </a:solidFill>
                          <a:latin typeface="Cambria Math" panose="02040503050406030204" pitchFamily="18" charset="0"/>
                        </a:rPr>
                        <m:t> </m:t>
                      </m:r>
                      <m:r>
                        <m:rPr>
                          <m:nor/>
                        </m:rPr>
                        <a:rPr lang="en-GB" i="0" dirty="0" smtClean="0">
                          <a:solidFill>
                            <a:srgbClr val="FF0000"/>
                          </a:solidFill>
                        </a:rPr>
                        <m:t>12,500</m:t>
                      </m:r>
                    </m:oMath>
                  </m:oMathPara>
                </a14:m>
                <a:endParaRPr lang="en-GB" dirty="0">
                  <a:solidFill>
                    <a:srgbClr val="FF0000"/>
                  </a:solidFill>
                </a:endParaRPr>
              </a:p>
              <a:p>
                <a:pPr>
                  <a:lnSpc>
                    <a:spcPct val="150000"/>
                  </a:lnSpc>
                </a:pPr>
                <a14:m>
                  <m:oMathPara xmlns:m="http://schemas.openxmlformats.org/officeDocument/2006/math">
                    <m:oMathParaPr>
                      <m:jc m:val="left"/>
                    </m:oMathParaPr>
                    <m:oMath xmlns:m="http://schemas.openxmlformats.org/officeDocument/2006/math">
                      <m:r>
                        <a:rPr lang="en-GB" i="1" dirty="0" smtClean="0">
                          <a:solidFill>
                            <a:srgbClr val="FF0000"/>
                          </a:solidFill>
                          <a:latin typeface="Cambria Math" panose="02040503050406030204" pitchFamily="18" charset="0"/>
                        </a:rPr>
                        <m:t> </m:t>
                      </m:r>
                      <m:r>
                        <m:rPr>
                          <m:sty m:val="p"/>
                        </m:rPr>
                        <a:rPr lang="en-GB" b="0" i="0" dirty="0" smtClean="0">
                          <a:solidFill>
                            <a:srgbClr val="FF0000"/>
                          </a:solidFill>
                          <a:latin typeface="Cambria Math" panose="02040503050406030204" pitchFamily="18" charset="0"/>
                        </a:rPr>
                        <m:t>c</m:t>
                      </m:r>
                      <m:r>
                        <a:rPr lang="en-GB" i="1" dirty="0" smtClean="0">
                          <a:solidFill>
                            <a:srgbClr val="FF0000"/>
                          </a:solidFill>
                          <a:latin typeface="Cambria Math" panose="02040503050406030204" pitchFamily="18" charset="0"/>
                        </a:rPr>
                        <m:t>= </m:t>
                      </m:r>
                      <m:rad>
                        <m:radPr>
                          <m:degHide m:val="on"/>
                          <m:ctrlPr>
                            <a:rPr lang="en-GB" i="1" smtClean="0">
                              <a:solidFill>
                                <a:srgbClr val="FF0000"/>
                              </a:solidFill>
                              <a:latin typeface="Cambria Math" panose="02040503050406030204" pitchFamily="18" charset="0"/>
                            </a:rPr>
                          </m:ctrlPr>
                        </m:radPr>
                        <m:deg/>
                        <m:e>
                          <m:r>
                            <m:rPr>
                              <m:nor/>
                            </m:rPr>
                            <a:rPr lang="en-GB" b="0" i="0" smtClean="0">
                              <a:solidFill>
                                <a:srgbClr val="FF0000"/>
                              </a:solidFill>
                            </a:rPr>
                            <m:t>12500</m:t>
                          </m:r>
                        </m:e>
                      </m:rad>
                    </m:oMath>
                  </m:oMathPara>
                </a14:m>
                <a:endParaRPr lang="en-GB" dirty="0">
                  <a:solidFill>
                    <a:srgbClr val="FF0000"/>
                  </a:solidFill>
                </a:endParaRPr>
              </a:p>
              <a:p>
                <a:pPr>
                  <a:lnSpc>
                    <a:spcPct val="150000"/>
                  </a:lnSpc>
                </a:pPr>
                <a14:m>
                  <m:oMathPara xmlns:m="http://schemas.openxmlformats.org/officeDocument/2006/math">
                    <m:oMathParaPr>
                      <m:jc m:val="left"/>
                    </m:oMathParaPr>
                    <m:oMath xmlns:m="http://schemas.openxmlformats.org/officeDocument/2006/math">
                      <m:r>
                        <a:rPr lang="en-GB" b="0" i="1" smtClean="0">
                          <a:solidFill>
                            <a:srgbClr val="FF0000"/>
                          </a:solidFill>
                          <a:latin typeface="Cambria Math" panose="02040503050406030204" pitchFamily="18" charset="0"/>
                        </a:rPr>
                        <m:t>𝑐</m:t>
                      </m:r>
                      <m:r>
                        <a:rPr lang="en-GB" b="0" i="1" smtClean="0">
                          <a:solidFill>
                            <a:srgbClr val="FF0000"/>
                          </a:solidFill>
                          <a:latin typeface="Cambria Math" panose="02040503050406030204" pitchFamily="18" charset="0"/>
                        </a:rPr>
                        <m:t>=</m:t>
                      </m:r>
                      <m:r>
                        <m:rPr>
                          <m:nor/>
                        </m:rPr>
                        <a:rPr lang="en-GB" b="0" i="0" smtClean="0">
                          <a:solidFill>
                            <a:srgbClr val="FF0000"/>
                          </a:solidFill>
                        </a:rPr>
                        <m:t>111.803</m:t>
                      </m:r>
                    </m:oMath>
                  </m:oMathPara>
                </a14:m>
                <a:endParaRPr lang="en-GB" dirty="0">
                  <a:solidFill>
                    <a:srgbClr val="FF0000"/>
                  </a:solidFill>
                </a:endParaRPr>
              </a:p>
              <a:p>
                <a:pPr>
                  <a:lnSpc>
                    <a:spcPct val="150000"/>
                  </a:lnSpc>
                </a:pPr>
                <a14:m>
                  <m:oMathPara xmlns:m="http://schemas.openxmlformats.org/officeDocument/2006/math">
                    <m:oMathParaPr>
                      <m:jc m:val="left"/>
                    </m:oMathParaPr>
                    <m:oMath xmlns:m="http://schemas.openxmlformats.org/officeDocument/2006/math">
                      <m:r>
                        <m:rPr>
                          <m:nor/>
                        </m:rPr>
                        <a:rPr lang="en-GB" b="0" i="0" smtClean="0">
                          <a:solidFill>
                            <a:srgbClr val="FF0000"/>
                          </a:solidFill>
                        </a:rPr>
                        <m:t>105 </m:t>
                      </m:r>
                      <m:r>
                        <a:rPr lang="en-GB" b="0" i="1" smtClean="0">
                          <a:solidFill>
                            <a:srgbClr val="FF0000"/>
                          </a:solidFill>
                          <a:latin typeface="Cambria Math" panose="02040503050406030204" pitchFamily="18" charset="0"/>
                          <a:ea typeface="Cambria Math" panose="02040503050406030204" pitchFamily="18" charset="0"/>
                        </a:rPr>
                        <m:t>&lt;</m:t>
                      </m:r>
                      <m:r>
                        <m:rPr>
                          <m:nor/>
                        </m:rPr>
                        <a:rPr lang="en-GB" b="0" i="0" smtClean="0">
                          <a:solidFill>
                            <a:srgbClr val="FF0000"/>
                          </a:solidFill>
                          <a:ea typeface="Cambria Math" panose="02040503050406030204" pitchFamily="18" charset="0"/>
                        </a:rPr>
                        <m:t> 111.803 </m:t>
                      </m:r>
                    </m:oMath>
                  </m:oMathPara>
                </a14:m>
                <a:endParaRPr lang="en-GB" b="0" i="1" dirty="0">
                  <a:solidFill>
                    <a:srgbClr val="FF0000"/>
                  </a:solidFill>
                  <a:ea typeface="Cambria Math" panose="02040503050406030204" pitchFamily="18" charset="0"/>
                </a:endParaRPr>
              </a:p>
              <a:p>
                <a:pPr>
                  <a:lnSpc>
                    <a:spcPct val="150000"/>
                  </a:lnSpc>
                </a:pPr>
                <a14:m>
                  <m:oMath xmlns:m="http://schemas.openxmlformats.org/officeDocument/2006/math">
                    <m:r>
                      <a:rPr lang="en-GB" b="0" i="1" smtClean="0">
                        <a:solidFill>
                          <a:srgbClr val="FF0000"/>
                        </a:solidFill>
                        <a:latin typeface="Cambria Math" panose="02040503050406030204" pitchFamily="18" charset="0"/>
                        <a:ea typeface="Cambria Math" panose="02040503050406030204" pitchFamily="18" charset="0"/>
                      </a:rPr>
                      <m:t>∴</m:t>
                    </m:r>
                  </m:oMath>
                </a14:m>
                <a:r>
                  <a:rPr lang="en-GB" dirty="0">
                    <a:solidFill>
                      <a:srgbClr val="FF0000"/>
                    </a:solidFill>
                  </a:rPr>
                  <a:t> Mo will have enough wrapping paper.</a:t>
                </a:r>
              </a:p>
            </p:txBody>
          </p:sp>
        </mc:Choice>
        <mc:Fallback xmlns="">
          <p:sp>
            <p:nvSpPr>
              <p:cNvPr id="7" name="TextBox 6">
                <a:extLst>
                  <a:ext uri="{FF2B5EF4-FFF2-40B4-BE49-F238E27FC236}">
                    <a16:creationId xmlns:a16="http://schemas.microsoft.com/office/drawing/2014/main" id="{C4E83E2F-F40A-8742-6C96-65F2EF035D2C}"/>
                  </a:ext>
                </a:extLst>
              </p:cNvPr>
              <p:cNvSpPr txBox="1">
                <a:spLocks noRot="1" noChangeAspect="1" noMove="1" noResize="1" noEditPoints="1" noAdjustHandles="1" noChangeArrowheads="1" noChangeShapeType="1" noTextEdit="1"/>
              </p:cNvSpPr>
              <p:nvPr/>
            </p:nvSpPr>
            <p:spPr>
              <a:xfrm>
                <a:off x="5167186" y="2616121"/>
                <a:ext cx="4664969" cy="3846181"/>
              </a:xfrm>
              <a:prstGeom prst="rect">
                <a:avLst/>
              </a:prstGeom>
              <a:blipFill>
                <a:blip r:embed="rId6"/>
                <a:stretch>
                  <a:fillRect l="-1176" b="-1109"/>
                </a:stretch>
              </a:blipFill>
            </p:spPr>
            <p:txBody>
              <a:bodyPr/>
              <a:lstStyle/>
              <a:p>
                <a:r>
                  <a:rPr lang="en-GB">
                    <a:noFill/>
                  </a:rPr>
                  <a:t> </a:t>
                </a:r>
              </a:p>
            </p:txBody>
          </p:sp>
        </mc:Fallback>
      </mc:AlternateContent>
      <p:pic>
        <p:nvPicPr>
          <p:cNvPr id="17" name="Picture 4" descr="Table Cartoon png download - 1066*1066 - Free Transparent Snooker png  Download. - CleanPNG / KissPNG">
            <a:extLst>
              <a:ext uri="{FF2B5EF4-FFF2-40B4-BE49-F238E27FC236}">
                <a16:creationId xmlns:a16="http://schemas.microsoft.com/office/drawing/2014/main" id="{CFB73644-5CF4-0281-EA84-2F63437446B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222" b="95889" l="2667" r="96000">
                        <a14:foregroundMark x1="2667" y1="2333" x2="12556" y2="12667"/>
                        <a14:foregroundMark x1="90667" y1="89444" x2="96000" y2="95889"/>
                        <a14:backgroundMark x1="333" y1="111" x2="333" y2="111"/>
                        <a14:backgroundMark x1="98778" y1="98333" x2="98778" y2="98333"/>
                      </a14:backgroundRemoval>
                    </a14:imgEffect>
                  </a14:imgLayer>
                </a14:imgProps>
              </a:ext>
              <a:ext uri="{28A0092B-C50C-407E-A947-70E740481C1C}">
                <a14:useLocalDpi xmlns:a14="http://schemas.microsoft.com/office/drawing/2010/main" val="0"/>
              </a:ext>
            </a:extLst>
          </a:blip>
          <a:srcRect/>
          <a:stretch>
            <a:fillRect/>
          </a:stretch>
        </p:blipFill>
        <p:spPr bwMode="auto">
          <a:xfrm rot="20771569">
            <a:off x="6029724" y="626778"/>
            <a:ext cx="1716601" cy="17166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4937020-A728-0967-0365-28EAAEB76827}"/>
              </a:ext>
            </a:extLst>
          </p:cNvPr>
          <p:cNvSpPr txBox="1"/>
          <p:nvPr/>
        </p:nvSpPr>
        <p:spPr>
          <a:xfrm>
            <a:off x="6798107" y="943517"/>
            <a:ext cx="936243" cy="369332"/>
          </a:xfrm>
          <a:prstGeom prst="rect">
            <a:avLst/>
          </a:prstGeom>
          <a:noFill/>
        </p:spPr>
        <p:txBody>
          <a:bodyPr wrap="square" rtlCol="0">
            <a:spAutoFit/>
          </a:bodyPr>
          <a:lstStyle/>
          <a:p>
            <a:r>
              <a:rPr lang="en-GB" dirty="0"/>
              <a:t>105 cm</a:t>
            </a:r>
          </a:p>
        </p:txBody>
      </p:sp>
      <p:sp>
        <p:nvSpPr>
          <p:cNvPr id="19" name="TextBox 18">
            <a:extLst>
              <a:ext uri="{FF2B5EF4-FFF2-40B4-BE49-F238E27FC236}">
                <a16:creationId xmlns:a16="http://schemas.microsoft.com/office/drawing/2014/main" id="{DFB2CE23-55AA-C5DF-1E10-3434E19B2E91}"/>
              </a:ext>
            </a:extLst>
          </p:cNvPr>
          <p:cNvSpPr txBox="1"/>
          <p:nvPr/>
        </p:nvSpPr>
        <p:spPr>
          <a:xfrm>
            <a:off x="7912987" y="2061118"/>
            <a:ext cx="810423" cy="369332"/>
          </a:xfrm>
          <a:prstGeom prst="rect">
            <a:avLst/>
          </a:prstGeom>
          <a:noFill/>
        </p:spPr>
        <p:txBody>
          <a:bodyPr wrap="square" rtlCol="0">
            <a:spAutoFit/>
          </a:bodyPr>
          <a:lstStyle/>
          <a:p>
            <a:r>
              <a:rPr lang="en-GB" dirty="0"/>
              <a:t>3 cm</a:t>
            </a:r>
          </a:p>
        </p:txBody>
      </p:sp>
      <p:cxnSp>
        <p:nvCxnSpPr>
          <p:cNvPr id="20" name="Straight Arrow Connector 19">
            <a:extLst>
              <a:ext uri="{FF2B5EF4-FFF2-40B4-BE49-F238E27FC236}">
                <a16:creationId xmlns:a16="http://schemas.microsoft.com/office/drawing/2014/main" id="{2AE10F20-5B51-612A-9DC8-408AAEAF1DD7}"/>
              </a:ext>
            </a:extLst>
          </p:cNvPr>
          <p:cNvCxnSpPr>
            <a:cxnSpLocks/>
          </p:cNvCxnSpPr>
          <p:nvPr/>
        </p:nvCxnSpPr>
        <p:spPr>
          <a:xfrm>
            <a:off x="5981700" y="742278"/>
            <a:ext cx="2020211" cy="11188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21C518D-F47A-1024-CC4E-5B0284E5FBDE}"/>
              </a:ext>
            </a:extLst>
          </p:cNvPr>
          <p:cNvCxnSpPr>
            <a:cxnSpLocks/>
          </p:cNvCxnSpPr>
          <p:nvPr/>
        </p:nvCxnSpPr>
        <p:spPr>
          <a:xfrm flipV="1">
            <a:off x="7850812" y="2046499"/>
            <a:ext cx="151099" cy="19856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21" descr="A black background with white text and blue triangle&#10;&#10;Description automatically generated">
            <a:extLst>
              <a:ext uri="{FF2B5EF4-FFF2-40B4-BE49-F238E27FC236}">
                <a16:creationId xmlns:a16="http://schemas.microsoft.com/office/drawing/2014/main" id="{62811E26-45A2-2E9C-98C9-41D1EA101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23" name="TextBox 22">
            <a:extLst>
              <a:ext uri="{FF2B5EF4-FFF2-40B4-BE49-F238E27FC236}">
                <a16:creationId xmlns:a16="http://schemas.microsoft.com/office/drawing/2014/main" id="{CE1F137C-6EA4-560E-27D0-8C4D02ED2CFE}"/>
              </a:ext>
            </a:extLst>
          </p:cNvPr>
          <p:cNvSpPr txBox="1"/>
          <p:nvPr/>
        </p:nvSpPr>
        <p:spPr>
          <a:xfrm>
            <a:off x="8078762" y="857770"/>
            <a:ext cx="1272143" cy="369332"/>
          </a:xfrm>
          <a:prstGeom prst="rect">
            <a:avLst/>
          </a:prstGeom>
          <a:noFill/>
        </p:spPr>
        <p:txBody>
          <a:bodyPr wrap="none" rtlCol="0">
            <a:spAutoFit/>
          </a:bodyPr>
          <a:lstStyle/>
          <a:p>
            <a:r>
              <a:rPr lang="en-GB" dirty="0">
                <a:solidFill>
                  <a:schemeClr val="bg1">
                    <a:lumMod val="50000"/>
                  </a:schemeClr>
                </a:solidFill>
              </a:rPr>
              <a:t>not to scale</a:t>
            </a:r>
          </a:p>
        </p:txBody>
      </p:sp>
    </p:spTree>
    <p:extLst>
      <p:ext uri="{BB962C8B-B14F-4D97-AF65-F5344CB8AC3E}">
        <p14:creationId xmlns:p14="http://schemas.microsoft.com/office/powerpoint/2010/main" val="132445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2826A8-1D62-5E54-9C37-AB62A6216729}"/>
              </a:ext>
            </a:extLst>
          </p:cNvPr>
          <p:cNvSpPr/>
          <p:nvPr/>
        </p:nvSpPr>
        <p:spPr>
          <a:xfrm>
            <a:off x="0" y="-20726"/>
            <a:ext cx="9906000" cy="708703"/>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rgbClr val="002E62"/>
              </a:solidFill>
              <a:latin typeface="Comic Neue" panose="02000000000000000000" pitchFamily="2" charset="0"/>
            </a:endParaRPr>
          </a:p>
        </p:txBody>
      </p:sp>
      <p:pic>
        <p:nvPicPr>
          <p:cNvPr id="4" name="Picture 3" descr="A black background with white text and blue triangle&#10;&#10;Description automatically generated">
            <a:extLst>
              <a:ext uri="{FF2B5EF4-FFF2-40B4-BE49-F238E27FC236}">
                <a16:creationId xmlns:a16="http://schemas.microsoft.com/office/drawing/2014/main" id="{E0E28473-F4D0-C994-CEBF-B46C8606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410" y="149067"/>
            <a:ext cx="993739" cy="356906"/>
          </a:xfrm>
          <a:prstGeom prst="rect">
            <a:avLst/>
          </a:prstGeom>
        </p:spPr>
      </p:pic>
      <p:sp>
        <p:nvSpPr>
          <p:cNvPr id="13" name="TextBox 12">
            <a:extLst>
              <a:ext uri="{FF2B5EF4-FFF2-40B4-BE49-F238E27FC236}">
                <a16:creationId xmlns:a16="http://schemas.microsoft.com/office/drawing/2014/main" id="{8A0FB477-0193-E56A-6CBC-F9BD9E871C29}"/>
              </a:ext>
            </a:extLst>
          </p:cNvPr>
          <p:cNvSpPr txBox="1"/>
          <p:nvPr/>
        </p:nvSpPr>
        <p:spPr>
          <a:xfrm>
            <a:off x="178997" y="65910"/>
            <a:ext cx="2993367" cy="523220"/>
          </a:xfrm>
          <a:prstGeom prst="rect">
            <a:avLst/>
          </a:prstGeom>
          <a:noFill/>
        </p:spPr>
        <p:txBody>
          <a:bodyPr wrap="square" rtlCol="0">
            <a:spAutoFit/>
          </a:bodyPr>
          <a:lstStyle/>
          <a:p>
            <a:pPr algn="ctr"/>
            <a:r>
              <a:rPr lang="en-GB" sz="2800" b="1" dirty="0">
                <a:solidFill>
                  <a:schemeClr val="bg1"/>
                </a:solidFill>
              </a:rPr>
              <a:t>ADVENT – Day 3</a:t>
            </a:r>
            <a:endParaRPr lang="en-GB" sz="2400" b="1" dirty="0">
              <a:solidFill>
                <a:schemeClr val="bg1"/>
              </a:solidFill>
            </a:endParaRPr>
          </a:p>
        </p:txBody>
      </p:sp>
      <p:pic>
        <p:nvPicPr>
          <p:cNvPr id="73" name="Picture 72" descr="A red and white hat&#10;&#10;Description automatically generated">
            <a:extLst>
              <a:ext uri="{FF2B5EF4-FFF2-40B4-BE49-F238E27FC236}">
                <a16:creationId xmlns:a16="http://schemas.microsoft.com/office/drawing/2014/main" id="{B82A33C0-0940-3F79-E18D-E7B2D0B81D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1" t="26857" r="29389" b="26402"/>
          <a:stretch/>
        </p:blipFill>
        <p:spPr>
          <a:xfrm rot="19826342" flipH="1">
            <a:off x="156175" y="-20726"/>
            <a:ext cx="509471" cy="413324"/>
          </a:xfrm>
          <a:prstGeom prst="rect">
            <a:avLst/>
          </a:prstGeom>
        </p:spPr>
      </p:pic>
      <p:pic>
        <p:nvPicPr>
          <p:cNvPr id="74" name="Picture 73" descr="A green and red holly leaves&#10;&#10;Description automatically generated">
            <a:extLst>
              <a:ext uri="{FF2B5EF4-FFF2-40B4-BE49-F238E27FC236}">
                <a16:creationId xmlns:a16="http://schemas.microsoft.com/office/drawing/2014/main" id="{01FD9370-9157-FAA8-3A6A-70A9F8174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07" t="29261" r="27691" b="27639"/>
          <a:stretch/>
        </p:blipFill>
        <p:spPr>
          <a:xfrm rot="19134537">
            <a:off x="2872536" y="220188"/>
            <a:ext cx="528871" cy="388342"/>
          </a:xfrm>
          <a:prstGeom prst="rect">
            <a:avLst/>
          </a:prstGeom>
        </p:spPr>
      </p:pic>
      <p:sp>
        <p:nvSpPr>
          <p:cNvPr id="6" name="Speech Bubble: Rectangle with Corners Rounded 5">
            <a:extLst>
              <a:ext uri="{FF2B5EF4-FFF2-40B4-BE49-F238E27FC236}">
                <a16:creationId xmlns:a16="http://schemas.microsoft.com/office/drawing/2014/main" id="{E3B165D4-E30E-9A55-4E62-22657151DBF0}"/>
              </a:ext>
            </a:extLst>
          </p:cNvPr>
          <p:cNvSpPr/>
          <p:nvPr/>
        </p:nvSpPr>
        <p:spPr>
          <a:xfrm>
            <a:off x="1395194" y="2089841"/>
            <a:ext cx="7346134" cy="2504792"/>
          </a:xfrm>
          <a:prstGeom prst="wedgeRoundRectCallout">
            <a:avLst>
              <a:gd name="adj1" fmla="val 38096"/>
              <a:gd name="adj2" fmla="val 72584"/>
              <a:gd name="adj3" fmla="val 16667"/>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9242"/>
                </a:solidFill>
              </a:rPr>
              <a:t>This is a great real-life example of how Pythagoras can be used to prove Mo has enough wrapping paper. </a:t>
            </a:r>
          </a:p>
          <a:p>
            <a:pPr algn="ctr"/>
            <a:endParaRPr lang="en-GB" dirty="0">
              <a:solidFill>
                <a:srgbClr val="009242"/>
              </a:solidFill>
            </a:endParaRPr>
          </a:p>
          <a:p>
            <a:pPr algn="ctr"/>
            <a:r>
              <a:rPr lang="en-GB" dirty="0">
                <a:solidFill>
                  <a:srgbClr val="009242"/>
                </a:solidFill>
              </a:rPr>
              <a:t>Some students will think Mo doesn’t have enough, because the longest side is only 100 cm. Pushing students to think more creatively is a great way to stretch their critical thinking skills.   </a:t>
            </a:r>
          </a:p>
        </p:txBody>
      </p:sp>
    </p:spTree>
    <p:extLst>
      <p:ext uri="{BB962C8B-B14F-4D97-AF65-F5344CB8AC3E}">
        <p14:creationId xmlns:p14="http://schemas.microsoft.com/office/powerpoint/2010/main" val="4237622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280DC9035E004EB7B006FB637E4884" ma:contentTypeVersion="9" ma:contentTypeDescription="Create a new document." ma:contentTypeScope="" ma:versionID="4d4fe36ff6527522e7bf161c53ff938d">
  <xsd:schema xmlns:xsd="http://www.w3.org/2001/XMLSchema" xmlns:xs="http://www.w3.org/2001/XMLSchema" xmlns:p="http://schemas.microsoft.com/office/2006/metadata/properties" xmlns:ns3="096bd771-6898-45ef-88f3-5d416875f78d" targetNamespace="http://schemas.microsoft.com/office/2006/metadata/properties" ma:root="true" ma:fieldsID="30bb5257a50cfe137be9ac8102944703" ns3:_="">
    <xsd:import namespace="096bd771-6898-45ef-88f3-5d416875f78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bd771-6898-45ef-88f3-5d416875f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0414C5-F7D9-46E7-B85F-08201E3CE36D}">
  <ds:schemaRefs>
    <ds:schemaRef ds:uri="http://schemas.microsoft.com/sharepoint/v3/contenttype/forms"/>
  </ds:schemaRefs>
</ds:datastoreItem>
</file>

<file path=customXml/itemProps2.xml><?xml version="1.0" encoding="utf-8"?>
<ds:datastoreItem xmlns:ds="http://schemas.openxmlformats.org/officeDocument/2006/customXml" ds:itemID="{5B6A7BDE-00CD-4028-AF80-C8E8A1282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bd771-6898-45ef-88f3-5d416875f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BD1A0B-53ED-4BEC-B35B-9B47FEC2C907}">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096bd771-6898-45ef-88f3-5d416875f78d"/>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17732</TotalTime>
  <Words>3566</Words>
  <Application>Microsoft Macintosh PowerPoint</Application>
  <PresentationFormat>A4 Paper (210x297 mm)</PresentationFormat>
  <Paragraphs>575</Paragraphs>
  <Slides>49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Cambria Math</vt:lpstr>
      <vt:lpstr>Comic Neue</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Trinity MAT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Staneff</dc:creator>
  <cp:lastModifiedBy>Ellie Hamilton</cp:lastModifiedBy>
  <cp:revision>178</cp:revision>
  <cp:lastPrinted>2023-12-04T11:54:29Z</cp:lastPrinted>
  <dcterms:created xsi:type="dcterms:W3CDTF">2019-10-25T20:21:02Z</dcterms:created>
  <dcterms:modified xsi:type="dcterms:W3CDTF">2023-12-13T14:44:40Z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0x01010094280DC9035E004EB7B006FB637E4884</vt:lpwstr>
  </property>
</Properties>
</file>